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ntonio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0000500000000000000" pitchFamily="2" charset="0"/>
      <p:regular r:id="rId22"/>
    </p:embeddedFont>
    <p:embeddedFont>
      <p:font typeface="Montserrat Bold" panose="00000800000000000000" charset="0"/>
      <p:regular r:id="rId23"/>
    </p:embeddedFont>
    <p:embeddedFont>
      <p:font typeface="Montserrat Italics" panose="020B0604020202020204" charset="0"/>
      <p:regular r:id="rId24"/>
    </p:embeddedFont>
    <p:embeddedFont>
      <p:font typeface="Montserrat Medium" panose="00000600000000000000" pitchFamily="2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28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24384000" cy="6858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914" b="13914"/>
            <a:stretch>
              <a:fillRect/>
            </a:stretch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86998" y="8900216"/>
            <a:ext cx="4944978" cy="939175"/>
            <a:chOff x="0" y="0"/>
            <a:chExt cx="1672746" cy="3176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2746" cy="317696"/>
            </a:xfrm>
            <a:custGeom>
              <a:avLst/>
              <a:gdLst/>
              <a:ahLst/>
              <a:cxnLst/>
              <a:rect l="l" t="t" r="r" b="b"/>
              <a:pathLst>
                <a:path w="1672746" h="317696">
                  <a:moveTo>
                    <a:pt x="0" y="0"/>
                  </a:moveTo>
                  <a:lnTo>
                    <a:pt x="1672746" y="0"/>
                  </a:lnTo>
                  <a:lnTo>
                    <a:pt x="1672746" y="317696"/>
                  </a:lnTo>
                  <a:lnTo>
                    <a:pt x="0" y="317696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5143500"/>
            <a:chOff x="0" y="0"/>
            <a:chExt cx="24384000" cy="6858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31250" b="31250"/>
            <a:stretch>
              <a:fillRect/>
            </a:stretch>
          </p:blipFill>
          <p:spPr>
            <a:xfrm>
              <a:off x="0" y="0"/>
              <a:ext cx="24384000" cy="6858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0326898" y="5143500"/>
            <a:ext cx="3758130" cy="942917"/>
            <a:chOff x="0" y="0"/>
            <a:chExt cx="2111176" cy="5296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11176" cy="529695"/>
            </a:xfrm>
            <a:custGeom>
              <a:avLst/>
              <a:gdLst/>
              <a:ahLst/>
              <a:cxnLst/>
              <a:rect l="l" t="t" r="r" b="b"/>
              <a:pathLst>
                <a:path w="2111176" h="529695">
                  <a:moveTo>
                    <a:pt x="0" y="0"/>
                  </a:moveTo>
                  <a:lnTo>
                    <a:pt x="2111176" y="0"/>
                  </a:lnTo>
                  <a:lnTo>
                    <a:pt x="2111176" y="529695"/>
                  </a:lnTo>
                  <a:lnTo>
                    <a:pt x="0" y="529695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593743" y="4408391"/>
            <a:ext cx="7694257" cy="1470217"/>
            <a:chOff x="0" y="0"/>
            <a:chExt cx="2602749" cy="497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02748" cy="497333"/>
            </a:xfrm>
            <a:custGeom>
              <a:avLst/>
              <a:gdLst/>
              <a:ahLst/>
              <a:cxnLst/>
              <a:rect l="l" t="t" r="r" b="b"/>
              <a:pathLst>
                <a:path w="2602748" h="497333">
                  <a:moveTo>
                    <a:pt x="0" y="0"/>
                  </a:moveTo>
                  <a:lnTo>
                    <a:pt x="2602748" y="0"/>
                  </a:lnTo>
                  <a:lnTo>
                    <a:pt x="2602748" y="497333"/>
                  </a:lnTo>
                  <a:lnTo>
                    <a:pt x="0" y="497333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918863" y="4736153"/>
            <a:ext cx="2560362" cy="2560352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886998" y="6660828"/>
            <a:ext cx="13198030" cy="1599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159"/>
              </a:lnSpc>
            </a:pPr>
            <a:r>
              <a:rPr lang="en-US" sz="9399">
                <a:solidFill>
                  <a:srgbClr val="000000"/>
                </a:solidFill>
                <a:latin typeface="Antonio"/>
              </a:rPr>
              <a:t>Library &amp; Knowledge Services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8975468"/>
            <a:ext cx="3151969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>
                <a:solidFill>
                  <a:srgbClr val="FFFFFF"/>
                </a:solidFill>
                <a:latin typeface="Montserrat"/>
              </a:rPr>
              <a:t>Welcome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7525" y="6019742"/>
            <a:ext cx="7397502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"/>
              </a:rPr>
              <a:t>Southport and Ormskirk Hospitals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0162" y="326106"/>
            <a:ext cx="18448162" cy="1054808"/>
            <a:chOff x="0" y="0"/>
            <a:chExt cx="10363484" cy="5925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3484" cy="592552"/>
            </a:xfrm>
            <a:custGeom>
              <a:avLst/>
              <a:gdLst/>
              <a:ahLst/>
              <a:cxnLst/>
              <a:rect l="l" t="t" r="r" b="b"/>
              <a:pathLst>
                <a:path w="10363484" h="592552">
                  <a:moveTo>
                    <a:pt x="0" y="0"/>
                  </a:moveTo>
                  <a:lnTo>
                    <a:pt x="10363484" y="0"/>
                  </a:lnTo>
                  <a:lnTo>
                    <a:pt x="10363484" y="592552"/>
                  </a:lnTo>
                  <a:lnTo>
                    <a:pt x="0" y="59255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745700" cy="10287000"/>
            <a:chOff x="0" y="0"/>
            <a:chExt cx="23276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44124" r="44124"/>
            <a:stretch>
              <a:fillRect/>
            </a:stretch>
          </p:blipFill>
          <p:spPr>
            <a:xfrm>
              <a:off x="0" y="0"/>
              <a:ext cx="23276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8815646"/>
            <a:ext cx="5556380" cy="885308"/>
            <a:chOff x="0" y="0"/>
            <a:chExt cx="3121366" cy="497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1366" cy="497333"/>
            </a:xfrm>
            <a:custGeom>
              <a:avLst/>
              <a:gdLst/>
              <a:ahLst/>
              <a:cxnLst/>
              <a:rect l="l" t="t" r="r" b="b"/>
              <a:pathLst>
                <a:path w="3121366" h="497333">
                  <a:moveTo>
                    <a:pt x="0" y="0"/>
                  </a:moveTo>
                  <a:lnTo>
                    <a:pt x="3121366" y="0"/>
                  </a:lnTo>
                  <a:lnTo>
                    <a:pt x="3121366" y="497333"/>
                  </a:lnTo>
                  <a:lnTo>
                    <a:pt x="0" y="497333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838996" y="2680780"/>
            <a:ext cx="3072241" cy="1331828"/>
            <a:chOff x="0" y="0"/>
            <a:chExt cx="1725870" cy="7481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25870" cy="748171"/>
            </a:xfrm>
            <a:custGeom>
              <a:avLst/>
              <a:gdLst/>
              <a:ahLst/>
              <a:cxnLst/>
              <a:rect l="l" t="t" r="r" b="b"/>
              <a:pathLst>
                <a:path w="1725870" h="748171">
                  <a:moveTo>
                    <a:pt x="0" y="0"/>
                  </a:moveTo>
                  <a:lnTo>
                    <a:pt x="1725870" y="0"/>
                  </a:lnTo>
                  <a:lnTo>
                    <a:pt x="1725870" y="748171"/>
                  </a:lnTo>
                  <a:lnTo>
                    <a:pt x="0" y="748171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544143" y="2903692"/>
            <a:ext cx="4042834" cy="5509036"/>
            <a:chOff x="0" y="0"/>
            <a:chExt cx="2271112" cy="30947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1112" cy="3094769"/>
            </a:xfrm>
            <a:custGeom>
              <a:avLst/>
              <a:gdLst/>
              <a:ahLst/>
              <a:cxnLst/>
              <a:rect l="l" t="t" r="r" b="b"/>
              <a:pathLst>
                <a:path w="2271112" h="3094769">
                  <a:moveTo>
                    <a:pt x="0" y="0"/>
                  </a:moveTo>
                  <a:lnTo>
                    <a:pt x="2271112" y="0"/>
                  </a:lnTo>
                  <a:lnTo>
                    <a:pt x="2271112" y="3094769"/>
                  </a:lnTo>
                  <a:lnTo>
                    <a:pt x="0" y="3094769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611549" y="8680794"/>
            <a:ext cx="2419635" cy="1155011"/>
            <a:chOff x="0" y="0"/>
            <a:chExt cx="1359260" cy="6488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59260" cy="648842"/>
            </a:xfrm>
            <a:custGeom>
              <a:avLst/>
              <a:gdLst/>
              <a:ahLst/>
              <a:cxnLst/>
              <a:rect l="l" t="t" r="r" b="b"/>
              <a:pathLst>
                <a:path w="1359260" h="648842">
                  <a:moveTo>
                    <a:pt x="0" y="0"/>
                  </a:moveTo>
                  <a:lnTo>
                    <a:pt x="1359260" y="0"/>
                  </a:lnTo>
                  <a:lnTo>
                    <a:pt x="1359260" y="648842"/>
                  </a:lnTo>
                  <a:lnTo>
                    <a:pt x="0" y="648842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3999940" y="5658210"/>
            <a:ext cx="3809976" cy="3809976"/>
          </a:xfrm>
          <a:custGeom>
            <a:avLst/>
            <a:gdLst/>
            <a:ahLst/>
            <a:cxnLst/>
            <a:rect l="l" t="t" r="r" b="b"/>
            <a:pathLst>
              <a:path w="3809976" h="3809976">
                <a:moveTo>
                  <a:pt x="0" y="0"/>
                </a:moveTo>
                <a:lnTo>
                  <a:pt x="3809976" y="0"/>
                </a:lnTo>
                <a:lnTo>
                  <a:pt x="3809976" y="3809976"/>
                </a:lnTo>
                <a:lnTo>
                  <a:pt x="0" y="3809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65007" y="3294740"/>
            <a:ext cx="3446774" cy="465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>
                <a:solidFill>
                  <a:srgbClr val="FFFFFF"/>
                </a:solidFill>
                <a:latin typeface="Montserrat Medium"/>
              </a:rPr>
              <a:t>We can conduct literature reviews for you on any subject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24642" y="8432578"/>
            <a:ext cx="1515443" cy="1515437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7996621" y="8777546"/>
            <a:ext cx="5324768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Medium"/>
              </a:rPr>
              <a:t>Or scan the QR code for a form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5876109" y="7336723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2120512" y="0"/>
                </a:moveTo>
                <a:lnTo>
                  <a:pt x="0" y="0"/>
                </a:lnTo>
                <a:lnTo>
                  <a:pt x="0" y="2950277"/>
                </a:lnTo>
                <a:lnTo>
                  <a:pt x="2120512" y="2950277"/>
                </a:lnTo>
                <a:lnTo>
                  <a:pt x="212051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72850" y="294765"/>
            <a:ext cx="1688671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Antonio"/>
              </a:rPr>
              <a:t>LITERATURE SEARCHING SERVICE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96621" y="1680336"/>
            <a:ext cx="9813295" cy="811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Montserrat"/>
              </a:rPr>
              <a:t>Let us save you time and effort!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96621" y="3132930"/>
            <a:ext cx="9813295" cy="219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"/>
              </a:rPr>
              <a:t>We will search the available literature and compile a bibliography of sources for you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96621" y="6118080"/>
            <a:ext cx="5324768" cy="215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 Medium"/>
              </a:rPr>
              <a:t>Simply complete a request form online or contact the Library to discuss your requirements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631492" y="0"/>
            <a:ext cx="1745700" cy="10287000"/>
            <a:chOff x="0" y="0"/>
            <a:chExt cx="23276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5023" r="32349"/>
            <a:stretch>
              <a:fillRect/>
            </a:stretch>
          </p:blipFill>
          <p:spPr>
            <a:xfrm>
              <a:off x="0" y="0"/>
              <a:ext cx="23276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2559016" y="8963858"/>
            <a:ext cx="4633184" cy="1000708"/>
            <a:chOff x="0" y="0"/>
            <a:chExt cx="2602749" cy="5621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2748" cy="562160"/>
            </a:xfrm>
            <a:custGeom>
              <a:avLst/>
              <a:gdLst/>
              <a:ahLst/>
              <a:cxnLst/>
              <a:rect l="l" t="t" r="r" b="b"/>
              <a:pathLst>
                <a:path w="2602748" h="562160">
                  <a:moveTo>
                    <a:pt x="0" y="0"/>
                  </a:moveTo>
                  <a:lnTo>
                    <a:pt x="2602748" y="0"/>
                  </a:lnTo>
                  <a:lnTo>
                    <a:pt x="2602748" y="562160"/>
                  </a:lnTo>
                  <a:lnTo>
                    <a:pt x="0" y="562160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0162" y="326106"/>
            <a:ext cx="16791654" cy="1186693"/>
            <a:chOff x="0" y="0"/>
            <a:chExt cx="9432920" cy="666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32920" cy="666640"/>
            </a:xfrm>
            <a:custGeom>
              <a:avLst/>
              <a:gdLst/>
              <a:ahLst/>
              <a:cxnLst/>
              <a:rect l="l" t="t" r="r" b="b"/>
              <a:pathLst>
                <a:path w="9432920" h="666640">
                  <a:moveTo>
                    <a:pt x="0" y="0"/>
                  </a:moveTo>
                  <a:lnTo>
                    <a:pt x="9432920" y="0"/>
                  </a:lnTo>
                  <a:lnTo>
                    <a:pt x="9432920" y="666640"/>
                  </a:lnTo>
                  <a:lnTo>
                    <a:pt x="0" y="666640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6300649" y="8358353"/>
            <a:ext cx="1699213" cy="1699206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323461" y="3888089"/>
            <a:ext cx="1747978" cy="1842226"/>
            <a:chOff x="0" y="0"/>
            <a:chExt cx="981948" cy="10348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81948" cy="1034893"/>
            </a:xfrm>
            <a:custGeom>
              <a:avLst/>
              <a:gdLst/>
              <a:ahLst/>
              <a:cxnLst/>
              <a:rect l="l" t="t" r="r" b="b"/>
              <a:pathLst>
                <a:path w="981948" h="1034893">
                  <a:moveTo>
                    <a:pt x="0" y="0"/>
                  </a:moveTo>
                  <a:lnTo>
                    <a:pt x="981948" y="0"/>
                  </a:lnTo>
                  <a:lnTo>
                    <a:pt x="981948" y="1034893"/>
                  </a:lnTo>
                  <a:lnTo>
                    <a:pt x="0" y="1034893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-160162" y="7804165"/>
            <a:ext cx="1851021" cy="554187"/>
            <a:chOff x="0" y="0"/>
            <a:chExt cx="1039834" cy="3113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9834" cy="311322"/>
            </a:xfrm>
            <a:custGeom>
              <a:avLst/>
              <a:gdLst/>
              <a:ahLst/>
              <a:cxnLst/>
              <a:rect l="l" t="t" r="r" b="b"/>
              <a:pathLst>
                <a:path w="1039834" h="311322">
                  <a:moveTo>
                    <a:pt x="0" y="0"/>
                  </a:moveTo>
                  <a:lnTo>
                    <a:pt x="1039834" y="0"/>
                  </a:lnTo>
                  <a:lnTo>
                    <a:pt x="1039834" y="311322"/>
                  </a:lnTo>
                  <a:lnTo>
                    <a:pt x="0" y="31132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0" y="4346172"/>
            <a:ext cx="11885261" cy="3786218"/>
            <a:chOff x="0" y="0"/>
            <a:chExt cx="6676693" cy="21269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76693" cy="2126955"/>
            </a:xfrm>
            <a:custGeom>
              <a:avLst/>
              <a:gdLst/>
              <a:ahLst/>
              <a:cxnLst/>
              <a:rect l="l" t="t" r="r" b="b"/>
              <a:pathLst>
                <a:path w="6676693" h="2126955">
                  <a:moveTo>
                    <a:pt x="0" y="0"/>
                  </a:moveTo>
                  <a:lnTo>
                    <a:pt x="6676693" y="0"/>
                  </a:lnTo>
                  <a:lnTo>
                    <a:pt x="6676693" y="2126955"/>
                  </a:lnTo>
                  <a:lnTo>
                    <a:pt x="0" y="2126955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2260351" y="1930934"/>
            <a:ext cx="3310798" cy="1000708"/>
            <a:chOff x="0" y="0"/>
            <a:chExt cx="1859882" cy="5621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59882" cy="562160"/>
            </a:xfrm>
            <a:custGeom>
              <a:avLst/>
              <a:gdLst/>
              <a:ahLst/>
              <a:cxnLst/>
              <a:rect l="l" t="t" r="r" b="b"/>
              <a:pathLst>
                <a:path w="1859882" h="562160">
                  <a:moveTo>
                    <a:pt x="0" y="0"/>
                  </a:moveTo>
                  <a:lnTo>
                    <a:pt x="1859882" y="0"/>
                  </a:lnTo>
                  <a:lnTo>
                    <a:pt x="1859882" y="562160"/>
                  </a:lnTo>
                  <a:lnTo>
                    <a:pt x="0" y="562160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2559016" y="2242375"/>
            <a:ext cx="3291427" cy="3291427"/>
          </a:xfrm>
          <a:custGeom>
            <a:avLst/>
            <a:gdLst/>
            <a:ahLst/>
            <a:cxnLst/>
            <a:rect l="l" t="t" r="r" b="b"/>
            <a:pathLst>
              <a:path w="3291427" h="3291427">
                <a:moveTo>
                  <a:pt x="0" y="0"/>
                </a:moveTo>
                <a:lnTo>
                  <a:pt x="3291426" y="0"/>
                </a:lnTo>
                <a:lnTo>
                  <a:pt x="3291426" y="3291427"/>
                </a:lnTo>
                <a:lnTo>
                  <a:pt x="0" y="3291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15215" y="338428"/>
            <a:ext cx="1079276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Antonio"/>
              </a:rPr>
              <a:t>INFORMATION SKILLS TRAINING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5215" y="1968676"/>
            <a:ext cx="10792765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Montserrat"/>
              </a:rPr>
              <a:t>The Library can offer </a:t>
            </a:r>
            <a:r>
              <a:rPr lang="en-US" sz="3799">
                <a:solidFill>
                  <a:srgbClr val="000000"/>
                </a:solidFill>
                <a:latin typeface="Montserrat Bold"/>
              </a:rPr>
              <a:t>training </a:t>
            </a:r>
            <a:r>
              <a:rPr lang="en-US" sz="3799">
                <a:solidFill>
                  <a:srgbClr val="000000"/>
                </a:solidFill>
                <a:latin typeface="Montserrat"/>
              </a:rPr>
              <a:t>in finding and interpreting evidence-based information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5412" y="4599106"/>
            <a:ext cx="11353354" cy="294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Montserrat Medium"/>
              </a:rPr>
              <a:t>Effective Literature Searching</a:t>
            </a:r>
          </a:p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Montserrat Medium"/>
              </a:rPr>
              <a:t>Finding the Best Evidence</a:t>
            </a:r>
          </a:p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Montserrat Medium"/>
              </a:rPr>
              <a:t>Introduction to Point-of-Care Tools</a:t>
            </a:r>
          </a:p>
          <a:p>
            <a:pPr marL="906780" lvl="1" indent="-453390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Montserrat Medium"/>
              </a:rPr>
              <a:t>Reference Writing &amp; Other Study Skills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5215" y="3536751"/>
            <a:ext cx="9144000" cy="471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Sessions include: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96949" y="6079065"/>
            <a:ext cx="2853493" cy="1957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 Medium"/>
              </a:rPr>
              <a:t>Scan here  or contact the Library to book a session today!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5277" y="8571428"/>
            <a:ext cx="9903618" cy="146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Training sessions are available in</a:t>
            </a:r>
            <a:r>
              <a:rPr lang="en-US" sz="2799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799">
                <a:solidFill>
                  <a:srgbClr val="000000"/>
                </a:solidFill>
                <a:latin typeface="Montserrat Bold"/>
              </a:rPr>
              <a:t>timetabled sessions,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as </a:t>
            </a:r>
            <a:r>
              <a:rPr lang="en-US" sz="2799">
                <a:solidFill>
                  <a:srgbClr val="000000"/>
                </a:solidFill>
                <a:latin typeface="Montserrat Bold"/>
              </a:rPr>
              <a:t>one-to-one sessions</a:t>
            </a:r>
            <a:r>
              <a:rPr lang="en-US" sz="2799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or as </a:t>
            </a:r>
            <a:r>
              <a:rPr lang="en-US" sz="2799">
                <a:solidFill>
                  <a:srgbClr val="000000"/>
                </a:solidFill>
                <a:latin typeface="Montserrat Bold"/>
              </a:rPr>
              <a:t>bespoke group sessions</a:t>
            </a:r>
            <a:r>
              <a:rPr lang="en-US" sz="2799">
                <a:solidFill>
                  <a:srgbClr val="000000"/>
                </a:solidFill>
                <a:latin typeface="Montserrat"/>
              </a:rPr>
              <a:t> to departments and teams </a:t>
            </a:r>
          </a:p>
        </p:txBody>
      </p:sp>
      <p:sp>
        <p:nvSpPr>
          <p:cNvPr id="25" name="Freeform 25"/>
          <p:cNvSpPr/>
          <p:nvPr/>
        </p:nvSpPr>
        <p:spPr>
          <a:xfrm flipH="1">
            <a:off x="10549124" y="7488720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2120511" y="0"/>
                </a:moveTo>
                <a:lnTo>
                  <a:pt x="0" y="0"/>
                </a:lnTo>
                <a:lnTo>
                  <a:pt x="0" y="2950277"/>
                </a:lnTo>
                <a:lnTo>
                  <a:pt x="2120511" y="2950277"/>
                </a:lnTo>
                <a:lnTo>
                  <a:pt x="212051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80754" y="0"/>
            <a:ext cx="7407471" cy="10960841"/>
            <a:chOff x="0" y="0"/>
            <a:chExt cx="9876628" cy="1461445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945" r="4945"/>
            <a:stretch>
              <a:fillRect/>
            </a:stretch>
          </p:blipFill>
          <p:spPr>
            <a:xfrm>
              <a:off x="0" y="0"/>
              <a:ext cx="9876628" cy="1461445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60162" y="326106"/>
            <a:ext cx="18448162" cy="1054808"/>
            <a:chOff x="0" y="0"/>
            <a:chExt cx="10363484" cy="5925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363484" cy="592552"/>
            </a:xfrm>
            <a:custGeom>
              <a:avLst/>
              <a:gdLst/>
              <a:ahLst/>
              <a:cxnLst/>
              <a:rect l="l" t="t" r="r" b="b"/>
              <a:pathLst>
                <a:path w="10363484" h="592552">
                  <a:moveTo>
                    <a:pt x="0" y="0"/>
                  </a:moveTo>
                  <a:lnTo>
                    <a:pt x="10363484" y="0"/>
                  </a:lnTo>
                  <a:lnTo>
                    <a:pt x="10363484" y="592552"/>
                  </a:lnTo>
                  <a:lnTo>
                    <a:pt x="0" y="59255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888993" y="2535125"/>
            <a:ext cx="9567109" cy="6950225"/>
            <a:chOff x="0" y="0"/>
            <a:chExt cx="2836195" cy="20604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36195" cy="2060413"/>
            </a:xfrm>
            <a:custGeom>
              <a:avLst/>
              <a:gdLst/>
              <a:ahLst/>
              <a:cxnLst/>
              <a:rect l="l" t="t" r="r" b="b"/>
              <a:pathLst>
                <a:path w="2836195" h="2060413">
                  <a:moveTo>
                    <a:pt x="0" y="0"/>
                  </a:moveTo>
                  <a:lnTo>
                    <a:pt x="2836195" y="0"/>
                  </a:lnTo>
                  <a:lnTo>
                    <a:pt x="2836195" y="2060413"/>
                  </a:lnTo>
                  <a:lnTo>
                    <a:pt x="0" y="2060413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906639" y="4678219"/>
            <a:ext cx="4034114" cy="2669830"/>
            <a:chOff x="0" y="0"/>
            <a:chExt cx="1314347" cy="8698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4347" cy="869852"/>
            </a:xfrm>
            <a:custGeom>
              <a:avLst/>
              <a:gdLst/>
              <a:ahLst/>
              <a:cxnLst/>
              <a:rect l="l" t="t" r="r" b="b"/>
              <a:pathLst>
                <a:path w="1314347" h="869852">
                  <a:moveTo>
                    <a:pt x="0" y="0"/>
                  </a:moveTo>
                  <a:lnTo>
                    <a:pt x="1314347" y="0"/>
                  </a:lnTo>
                  <a:lnTo>
                    <a:pt x="1314347" y="869852"/>
                  </a:lnTo>
                  <a:lnTo>
                    <a:pt x="0" y="86985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-160162" y="9612204"/>
            <a:ext cx="3177247" cy="932404"/>
            <a:chOff x="0" y="0"/>
            <a:chExt cx="1035173" cy="30378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35173" cy="303785"/>
            </a:xfrm>
            <a:custGeom>
              <a:avLst/>
              <a:gdLst/>
              <a:ahLst/>
              <a:cxnLst/>
              <a:rect l="l" t="t" r="r" b="b"/>
              <a:pathLst>
                <a:path w="1035173" h="303785">
                  <a:moveTo>
                    <a:pt x="0" y="0"/>
                  </a:moveTo>
                  <a:lnTo>
                    <a:pt x="1035173" y="0"/>
                  </a:lnTo>
                  <a:lnTo>
                    <a:pt x="1035173" y="303785"/>
                  </a:lnTo>
                  <a:lnTo>
                    <a:pt x="0" y="303785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28700" y="111012"/>
            <a:ext cx="1853926" cy="1853919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5462514" y="2923475"/>
            <a:ext cx="8444125" cy="609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7"/>
              </a:lnSpc>
            </a:pPr>
            <a:r>
              <a:rPr lang="en-US" sz="4969">
                <a:solidFill>
                  <a:srgbClr val="FFFFFF"/>
                </a:solidFill>
                <a:latin typeface="Montserrat Medium"/>
              </a:rPr>
              <a:t>We can set up free, tailored current awareness alerts so you can get the latest information in your area of interest - straight to your inbox!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16167489" y="7336723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2120511" y="0"/>
                </a:moveTo>
                <a:lnTo>
                  <a:pt x="0" y="0"/>
                </a:lnTo>
                <a:lnTo>
                  <a:pt x="0" y="2950277"/>
                </a:lnTo>
                <a:lnTo>
                  <a:pt x="2120511" y="2950277"/>
                </a:lnTo>
                <a:lnTo>
                  <a:pt x="21205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883482" y="277248"/>
            <a:ext cx="8046314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Antonio"/>
              </a:rPr>
              <a:t>ALERTS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56102" y="4963050"/>
            <a:ext cx="2593248" cy="178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 Medium"/>
              </a:rPr>
              <a:t>Contact the Library to discuss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9207"/>
            <a:ext cx="18288000" cy="1186693"/>
            <a:chOff x="0" y="0"/>
            <a:chExt cx="10541927" cy="666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41926" cy="666640"/>
            </a:xfrm>
            <a:custGeom>
              <a:avLst/>
              <a:gdLst/>
              <a:ahLst/>
              <a:cxnLst/>
              <a:rect l="l" t="t" r="r" b="b"/>
              <a:pathLst>
                <a:path w="10541926" h="666640">
                  <a:moveTo>
                    <a:pt x="0" y="0"/>
                  </a:moveTo>
                  <a:lnTo>
                    <a:pt x="10541926" y="0"/>
                  </a:lnTo>
                  <a:lnTo>
                    <a:pt x="10541926" y="666640"/>
                  </a:lnTo>
                  <a:lnTo>
                    <a:pt x="0" y="666640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9500491"/>
            <a:ext cx="18288000" cy="786509"/>
            <a:chOff x="0" y="0"/>
            <a:chExt cx="24384000" cy="104867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47132" b="47132"/>
            <a:stretch>
              <a:fillRect/>
            </a:stretch>
          </p:blipFill>
          <p:spPr>
            <a:xfrm flipH="1">
              <a:off x="0" y="0"/>
              <a:ext cx="24384000" cy="1048679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320454" y="142733"/>
            <a:ext cx="1499647" cy="1499641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7048431"/>
            <a:ext cx="18288000" cy="1918659"/>
            <a:chOff x="0" y="0"/>
            <a:chExt cx="10273511" cy="10778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273511" cy="1077831"/>
            </a:xfrm>
            <a:custGeom>
              <a:avLst/>
              <a:gdLst/>
              <a:ahLst/>
              <a:cxnLst/>
              <a:rect l="l" t="t" r="r" b="b"/>
              <a:pathLst>
                <a:path w="10273511" h="1077831">
                  <a:moveTo>
                    <a:pt x="0" y="0"/>
                  </a:moveTo>
                  <a:lnTo>
                    <a:pt x="10273511" y="0"/>
                  </a:lnTo>
                  <a:lnTo>
                    <a:pt x="10273511" y="1077831"/>
                  </a:lnTo>
                  <a:lnTo>
                    <a:pt x="0" y="1077831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-121499" y="3986874"/>
            <a:ext cx="18530997" cy="1889709"/>
            <a:chOff x="0" y="0"/>
            <a:chExt cx="9005564" cy="9183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005563" cy="918347"/>
            </a:xfrm>
            <a:custGeom>
              <a:avLst/>
              <a:gdLst/>
              <a:ahLst/>
              <a:cxnLst/>
              <a:rect l="l" t="t" r="r" b="b"/>
              <a:pathLst>
                <a:path w="9005563" h="918347">
                  <a:moveTo>
                    <a:pt x="0" y="0"/>
                  </a:moveTo>
                  <a:lnTo>
                    <a:pt x="9005563" y="0"/>
                  </a:lnTo>
                  <a:lnTo>
                    <a:pt x="9005563" y="918347"/>
                  </a:lnTo>
                  <a:lnTo>
                    <a:pt x="0" y="918347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90285" y="3477062"/>
            <a:ext cx="3113952" cy="3276419"/>
            <a:chOff x="0" y="0"/>
            <a:chExt cx="5842000" cy="6146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4"/>
              <a:stretch>
                <a:fillRect t="-3711" b="-3711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5"/>
              <a:stretch>
                <a:fillRect t="-286" b="-28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417817" y="3477062"/>
            <a:ext cx="3113952" cy="3276419"/>
            <a:chOff x="0" y="0"/>
            <a:chExt cx="5842000" cy="6146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6"/>
              <a:stretch>
                <a:fillRect t="-6825" b="-682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5"/>
              <a:stretch>
                <a:fillRect t="-286" b="-286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4145348" y="3477062"/>
            <a:ext cx="3113952" cy="3276419"/>
            <a:chOff x="0" y="0"/>
            <a:chExt cx="5842000" cy="6146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7"/>
              <a:stretch>
                <a:fillRect t="-8477" b="-8477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5"/>
              <a:stretch>
                <a:fillRect t="-286" b="-286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521302" y="311528"/>
            <a:ext cx="10188268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Antonio"/>
              </a:rPr>
              <a:t>THE STAFF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1302" y="2132766"/>
            <a:ext cx="16152447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Montserrat"/>
              </a:rPr>
              <a:t>Our professional, knowledgeable and friendly staff are here to help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90285" y="7296321"/>
            <a:ext cx="4415115" cy="403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 Medium"/>
              </a:rPr>
              <a:t>Margaret-Mary </a:t>
            </a:r>
            <a:r>
              <a:rPr lang="en-US" sz="2400" dirty="0" err="1">
                <a:solidFill>
                  <a:srgbClr val="FFFFFF"/>
                </a:solidFill>
                <a:latin typeface="Montserrat Medium"/>
              </a:rPr>
              <a:t>O'Mahony</a:t>
            </a:r>
            <a:endParaRPr lang="en-US" sz="2400" dirty="0">
              <a:solidFill>
                <a:srgbClr val="FFFFFF"/>
              </a:solidFill>
              <a:latin typeface="Montserrat Medium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442838" y="7296321"/>
            <a:ext cx="3222943" cy="403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 Medium"/>
              </a:rPr>
              <a:t>Stephanie Burns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325600" y="7267830"/>
            <a:ext cx="2744677" cy="403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Montserrat Medium"/>
              </a:rPr>
              <a:t>Saffron Webb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0285" y="7845770"/>
            <a:ext cx="452586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B0A6B2"/>
                </a:solidFill>
                <a:latin typeface="Montserrat Medium"/>
              </a:rPr>
              <a:t>margaret.omahony2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B0A6B2"/>
                </a:solidFill>
                <a:latin typeface="Montserrat Medium"/>
              </a:rPr>
              <a:t>@merseywestlancs.nhs.uk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608263" y="7845770"/>
            <a:ext cx="471399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B0A6B2"/>
                </a:solidFill>
                <a:latin typeface="Montserrat Medium"/>
              </a:rPr>
              <a:t>stephanie.burns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B0A6B2"/>
                </a:solidFill>
                <a:latin typeface="Montserrat Medium"/>
              </a:rPr>
              <a:t>@merseywestlancs.nhs.uk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442147" y="7845770"/>
            <a:ext cx="462813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B0A6B2"/>
                </a:solidFill>
                <a:latin typeface="Montserrat Medium"/>
              </a:rPr>
              <a:t>saffron.webb2</a:t>
            </a:r>
          </a:p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B0A6B2"/>
                </a:solidFill>
                <a:latin typeface="Montserrat Medium"/>
              </a:rPr>
              <a:t>@merseywestlancs.nhs.uk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8905" y="6021005"/>
            <a:ext cx="18765810" cy="1929147"/>
            <a:chOff x="0" y="0"/>
            <a:chExt cx="10541927" cy="10837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41926" cy="1083722"/>
            </a:xfrm>
            <a:custGeom>
              <a:avLst/>
              <a:gdLst/>
              <a:ahLst/>
              <a:cxnLst/>
              <a:rect l="l" t="t" r="r" b="b"/>
              <a:pathLst>
                <a:path w="10541926" h="1083722">
                  <a:moveTo>
                    <a:pt x="0" y="0"/>
                  </a:moveTo>
                  <a:lnTo>
                    <a:pt x="10541926" y="0"/>
                  </a:lnTo>
                  <a:lnTo>
                    <a:pt x="10541926" y="1083722"/>
                  </a:lnTo>
                  <a:lnTo>
                    <a:pt x="0" y="1083722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412154" y="8299482"/>
            <a:ext cx="1772950" cy="177294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0" y="299207"/>
            <a:ext cx="18765810" cy="1186693"/>
            <a:chOff x="0" y="0"/>
            <a:chExt cx="10541927" cy="666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41926" cy="666640"/>
            </a:xfrm>
            <a:custGeom>
              <a:avLst/>
              <a:gdLst/>
              <a:ahLst/>
              <a:cxnLst/>
              <a:rect l="l" t="t" r="r" b="b"/>
              <a:pathLst>
                <a:path w="10541926" h="666640">
                  <a:moveTo>
                    <a:pt x="0" y="0"/>
                  </a:moveTo>
                  <a:lnTo>
                    <a:pt x="10541926" y="0"/>
                  </a:lnTo>
                  <a:lnTo>
                    <a:pt x="10541926" y="666640"/>
                  </a:lnTo>
                  <a:lnTo>
                    <a:pt x="0" y="666640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745700" cy="10287000"/>
            <a:chOff x="0" y="0"/>
            <a:chExt cx="2327600" cy="13716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l="38686" r="38686"/>
            <a:stretch>
              <a:fillRect/>
            </a:stretch>
          </p:blipFill>
          <p:spPr>
            <a:xfrm>
              <a:off x="0" y="0"/>
              <a:ext cx="2327600" cy="13716000"/>
            </a:xfrm>
            <a:prstGeom prst="rect">
              <a:avLst/>
            </a:prstGeom>
          </p:spPr>
        </p:pic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925945" y="5295848"/>
            <a:ext cx="3218223" cy="321821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279097" y="5295848"/>
            <a:ext cx="3218223" cy="3218210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6594" r="-101539" b="-659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2661312" y="5321739"/>
            <a:ext cx="3192318" cy="3192318"/>
          </a:xfrm>
          <a:custGeom>
            <a:avLst/>
            <a:gdLst/>
            <a:ahLst/>
            <a:cxnLst/>
            <a:rect l="l" t="t" r="r" b="b"/>
            <a:pathLst>
              <a:path w="3192318" h="3192318">
                <a:moveTo>
                  <a:pt x="0" y="0"/>
                </a:moveTo>
                <a:lnTo>
                  <a:pt x="3192318" y="0"/>
                </a:lnTo>
                <a:lnTo>
                  <a:pt x="3192318" y="3192318"/>
                </a:lnTo>
                <a:lnTo>
                  <a:pt x="0" y="3192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4541414" y="6130844"/>
            <a:ext cx="3117417" cy="4337276"/>
          </a:xfrm>
          <a:custGeom>
            <a:avLst/>
            <a:gdLst/>
            <a:ahLst/>
            <a:cxnLst/>
            <a:rect l="l" t="t" r="r" b="b"/>
            <a:pathLst>
              <a:path w="3117417" h="4337276">
                <a:moveTo>
                  <a:pt x="3117417" y="0"/>
                </a:moveTo>
                <a:lnTo>
                  <a:pt x="0" y="0"/>
                </a:lnTo>
                <a:lnTo>
                  <a:pt x="0" y="4337276"/>
                </a:lnTo>
                <a:lnTo>
                  <a:pt x="3117417" y="4337276"/>
                </a:lnTo>
                <a:lnTo>
                  <a:pt x="311741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86821" y="2175430"/>
            <a:ext cx="15172010" cy="1500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Montserrat"/>
              </a:rPr>
              <a:t>You can keep up to date with all things Library by following us on </a:t>
            </a:r>
            <a:r>
              <a:rPr lang="en-US" sz="4299">
                <a:solidFill>
                  <a:srgbClr val="000000"/>
                </a:solidFill>
                <a:latin typeface="Montserrat Bold"/>
              </a:rPr>
              <a:t>social media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49419" y="311528"/>
            <a:ext cx="670988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Antonio"/>
              </a:rPr>
              <a:t>SOCIAL MEDIA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184501" y="1928538"/>
            <a:ext cx="5514873" cy="10912123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31263" r="-3126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3350" y="6941946"/>
            <a:ext cx="4362303" cy="885308"/>
            <a:chOff x="0" y="0"/>
            <a:chExt cx="2450578" cy="4973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50578" cy="497333"/>
            </a:xfrm>
            <a:custGeom>
              <a:avLst/>
              <a:gdLst/>
              <a:ahLst/>
              <a:cxnLst/>
              <a:rect l="l" t="t" r="r" b="b"/>
              <a:pathLst>
                <a:path w="2450578" h="497333">
                  <a:moveTo>
                    <a:pt x="0" y="0"/>
                  </a:moveTo>
                  <a:lnTo>
                    <a:pt x="2450578" y="0"/>
                  </a:lnTo>
                  <a:lnTo>
                    <a:pt x="2450578" y="497333"/>
                  </a:lnTo>
                  <a:lnTo>
                    <a:pt x="0" y="497333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32494" y="6688397"/>
            <a:ext cx="1392412" cy="139240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0" y="299207"/>
            <a:ext cx="18765810" cy="1186693"/>
            <a:chOff x="0" y="0"/>
            <a:chExt cx="10541927" cy="6666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541926" cy="666640"/>
            </a:xfrm>
            <a:custGeom>
              <a:avLst/>
              <a:gdLst/>
              <a:ahLst/>
              <a:cxnLst/>
              <a:rect l="l" t="t" r="r" b="b"/>
              <a:pathLst>
                <a:path w="10541926" h="666640">
                  <a:moveTo>
                    <a:pt x="0" y="0"/>
                  </a:moveTo>
                  <a:lnTo>
                    <a:pt x="10541926" y="0"/>
                  </a:lnTo>
                  <a:lnTo>
                    <a:pt x="10541926" y="666640"/>
                  </a:lnTo>
                  <a:lnTo>
                    <a:pt x="0" y="666640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0439400" y="7509303"/>
            <a:ext cx="6819900" cy="1028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Montserrat Medium"/>
              </a:rPr>
              <a:t>01704 704202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16645298" y="7623603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2120512" y="0"/>
                </a:moveTo>
                <a:lnTo>
                  <a:pt x="0" y="0"/>
                </a:lnTo>
                <a:lnTo>
                  <a:pt x="0" y="2950277"/>
                </a:lnTo>
                <a:lnTo>
                  <a:pt x="2120512" y="2950277"/>
                </a:lnTo>
                <a:lnTo>
                  <a:pt x="212051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32980" y="2378200"/>
            <a:ext cx="8726320" cy="2941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Montserrat Medium"/>
              </a:rPr>
              <a:t>If you have any questions or need any help or advice, please contact the Library Team </a:t>
            </a:r>
          </a:p>
          <a:p>
            <a:pPr algn="r">
              <a:lnSpc>
                <a:spcPts val="5880"/>
              </a:lnSpc>
            </a:pPr>
            <a:endParaRPr lang="en-US" sz="4200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691985" y="5370322"/>
            <a:ext cx="7567315" cy="1571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Montserrat"/>
              </a:rPr>
              <a:t>soh-tr.hanleylibrary</a:t>
            </a:r>
          </a:p>
          <a:p>
            <a:pPr algn="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Montserrat"/>
              </a:rPr>
              <a:t>@merseywestlancs.nhs.uk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49419" y="311528"/>
            <a:ext cx="6709881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79"/>
              </a:lnSpc>
              <a:spcBef>
                <a:spcPct val="0"/>
              </a:spcBef>
            </a:pPr>
            <a:r>
              <a:rPr lang="en-US" sz="6199">
                <a:solidFill>
                  <a:srgbClr val="FFFFFF"/>
                </a:solidFill>
                <a:latin typeface="Antonio"/>
              </a:rPr>
              <a:t>CONTACT 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0162" y="326106"/>
            <a:ext cx="18448162" cy="1054808"/>
            <a:chOff x="0" y="0"/>
            <a:chExt cx="10363484" cy="5925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3484" cy="592552"/>
            </a:xfrm>
            <a:custGeom>
              <a:avLst/>
              <a:gdLst/>
              <a:ahLst/>
              <a:cxnLst/>
              <a:rect l="l" t="t" r="r" b="b"/>
              <a:pathLst>
                <a:path w="10363484" h="592552">
                  <a:moveTo>
                    <a:pt x="0" y="0"/>
                  </a:moveTo>
                  <a:lnTo>
                    <a:pt x="10363484" y="0"/>
                  </a:lnTo>
                  <a:lnTo>
                    <a:pt x="10363484" y="592552"/>
                  </a:lnTo>
                  <a:lnTo>
                    <a:pt x="0" y="59255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216600" y="-12880"/>
            <a:ext cx="1739703" cy="10299880"/>
            <a:chOff x="0" y="0"/>
            <a:chExt cx="2319604" cy="1373317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0140" r="67338"/>
            <a:stretch>
              <a:fillRect/>
            </a:stretch>
          </p:blipFill>
          <p:spPr>
            <a:xfrm>
              <a:off x="0" y="0"/>
              <a:ext cx="2319604" cy="13733173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111012"/>
            <a:ext cx="1485003" cy="148499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233098" y="3017634"/>
            <a:ext cx="3139742" cy="1812270"/>
            <a:chOff x="0" y="0"/>
            <a:chExt cx="5980093" cy="3451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80093" cy="3451731"/>
            </a:xfrm>
            <a:custGeom>
              <a:avLst/>
              <a:gdLst/>
              <a:ahLst/>
              <a:cxnLst/>
              <a:rect l="l" t="t" r="r" b="b"/>
              <a:pathLst>
                <a:path w="5980093" h="3451731">
                  <a:moveTo>
                    <a:pt x="0" y="0"/>
                  </a:moveTo>
                  <a:lnTo>
                    <a:pt x="5980093" y="0"/>
                  </a:lnTo>
                  <a:lnTo>
                    <a:pt x="5980093" y="3451731"/>
                  </a:lnTo>
                  <a:lnTo>
                    <a:pt x="0" y="3451731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513703" y="3315865"/>
            <a:ext cx="6550215" cy="6144468"/>
            <a:chOff x="0" y="0"/>
            <a:chExt cx="3679665" cy="34517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9665" cy="3451731"/>
            </a:xfrm>
            <a:custGeom>
              <a:avLst/>
              <a:gdLst/>
              <a:ahLst/>
              <a:cxnLst/>
              <a:rect l="l" t="t" r="r" b="b"/>
              <a:pathLst>
                <a:path w="3679665" h="3451731">
                  <a:moveTo>
                    <a:pt x="0" y="0"/>
                  </a:moveTo>
                  <a:lnTo>
                    <a:pt x="3679665" y="0"/>
                  </a:lnTo>
                  <a:lnTo>
                    <a:pt x="3679665" y="3451731"/>
                  </a:lnTo>
                  <a:lnTo>
                    <a:pt x="0" y="3451731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203664" y="5143500"/>
            <a:ext cx="3389137" cy="1906389"/>
          </a:xfrm>
          <a:custGeom>
            <a:avLst/>
            <a:gdLst/>
            <a:ahLst/>
            <a:cxnLst/>
            <a:rect l="l" t="t" r="r" b="b"/>
            <a:pathLst>
              <a:path w="3389137" h="1906389">
                <a:moveTo>
                  <a:pt x="0" y="0"/>
                </a:moveTo>
                <a:lnTo>
                  <a:pt x="3389136" y="0"/>
                </a:lnTo>
                <a:lnTo>
                  <a:pt x="3389136" y="1906389"/>
                </a:lnTo>
                <a:lnTo>
                  <a:pt x="0" y="1906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15729" y="7049889"/>
            <a:ext cx="1505480" cy="1505480"/>
          </a:xfrm>
          <a:custGeom>
            <a:avLst/>
            <a:gdLst/>
            <a:ahLst/>
            <a:cxnLst/>
            <a:rect l="l" t="t" r="r" b="b"/>
            <a:pathLst>
              <a:path w="1505480" h="1505480">
                <a:moveTo>
                  <a:pt x="0" y="0"/>
                </a:moveTo>
                <a:lnTo>
                  <a:pt x="1505481" y="0"/>
                </a:lnTo>
                <a:lnTo>
                  <a:pt x="1505481" y="1505480"/>
                </a:lnTo>
                <a:lnTo>
                  <a:pt x="0" y="15054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241686" y="3315865"/>
            <a:ext cx="6550215" cy="6144468"/>
            <a:chOff x="0" y="0"/>
            <a:chExt cx="3679665" cy="34517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79665" cy="3451731"/>
            </a:xfrm>
            <a:custGeom>
              <a:avLst/>
              <a:gdLst/>
              <a:ahLst/>
              <a:cxnLst/>
              <a:rect l="l" t="t" r="r" b="b"/>
              <a:pathLst>
                <a:path w="3679665" h="3451731">
                  <a:moveTo>
                    <a:pt x="0" y="0"/>
                  </a:moveTo>
                  <a:lnTo>
                    <a:pt x="3679665" y="0"/>
                  </a:lnTo>
                  <a:lnTo>
                    <a:pt x="3679665" y="3451731"/>
                  </a:lnTo>
                  <a:lnTo>
                    <a:pt x="0" y="3451731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2513703" y="8857957"/>
            <a:ext cx="14328725" cy="800685"/>
            <a:chOff x="0" y="0"/>
            <a:chExt cx="27291134" cy="15250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291134" cy="1525021"/>
            </a:xfrm>
            <a:custGeom>
              <a:avLst/>
              <a:gdLst/>
              <a:ahLst/>
              <a:cxnLst/>
              <a:rect l="l" t="t" r="r" b="b"/>
              <a:pathLst>
                <a:path w="27291134" h="1525021">
                  <a:moveTo>
                    <a:pt x="0" y="0"/>
                  </a:moveTo>
                  <a:lnTo>
                    <a:pt x="27291134" y="0"/>
                  </a:lnTo>
                  <a:lnTo>
                    <a:pt x="27291134" y="1525021"/>
                  </a:lnTo>
                  <a:lnTo>
                    <a:pt x="0" y="1525021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0816384" y="7049889"/>
            <a:ext cx="1505480" cy="1505480"/>
          </a:xfrm>
          <a:custGeom>
            <a:avLst/>
            <a:gdLst/>
            <a:ahLst/>
            <a:cxnLst/>
            <a:rect l="l" t="t" r="r" b="b"/>
            <a:pathLst>
              <a:path w="1505480" h="1505480">
                <a:moveTo>
                  <a:pt x="0" y="0"/>
                </a:moveTo>
                <a:lnTo>
                  <a:pt x="1505481" y="0"/>
                </a:lnTo>
                <a:lnTo>
                  <a:pt x="1505481" y="1505480"/>
                </a:lnTo>
                <a:lnTo>
                  <a:pt x="0" y="15054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6343166" y="7331637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2120511" y="0"/>
                </a:moveTo>
                <a:lnTo>
                  <a:pt x="0" y="0"/>
                </a:lnTo>
                <a:lnTo>
                  <a:pt x="0" y="2950277"/>
                </a:lnTo>
                <a:lnTo>
                  <a:pt x="2120511" y="2950277"/>
                </a:lnTo>
                <a:lnTo>
                  <a:pt x="212051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513703" y="1679053"/>
            <a:ext cx="11888097" cy="738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 dirty="0">
                <a:solidFill>
                  <a:srgbClr val="000000"/>
                </a:solidFill>
                <a:latin typeface="Montserrat"/>
              </a:rPr>
              <a:t>There is a Library on each hospital site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15729" y="3439581"/>
            <a:ext cx="5454684" cy="92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FFFFFF"/>
                </a:solidFill>
                <a:latin typeface="Antonio"/>
              </a:rPr>
              <a:t>Hanley Library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15729" y="4566752"/>
            <a:ext cx="4532460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Clinical Education Centre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Southport Hospital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Town Lane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Southport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PR8 6PN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00388" y="7293537"/>
            <a:ext cx="3180636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Medium"/>
              </a:rPr>
              <a:t>Monday - Friday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Medium"/>
              </a:rPr>
              <a:t>8.30am - 4.30pm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Medium"/>
              </a:rPr>
              <a:t>Fully staffed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16384" y="3370412"/>
            <a:ext cx="5054823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9"/>
              </a:lnSpc>
            </a:pPr>
            <a:r>
              <a:rPr lang="en-US" sz="5399">
                <a:solidFill>
                  <a:srgbClr val="FFFFFF"/>
                </a:solidFill>
                <a:latin typeface="Antonio"/>
              </a:rPr>
              <a:t>Sanderson Library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16384" y="4566752"/>
            <a:ext cx="4532460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Education Centre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Ormskirk Hospital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Wigan Road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Ormskirk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</a:rPr>
              <a:t>L39 2AZ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77489" y="7166359"/>
            <a:ext cx="2933351" cy="128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Medium"/>
              </a:rPr>
              <a:t>Monday - Friday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Medium"/>
              </a:rPr>
              <a:t>8.30am - 4.30pm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Montserrat Medium"/>
              </a:rPr>
              <a:t>Self-Service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960004" y="315031"/>
            <a:ext cx="8046314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Antonio"/>
              </a:rPr>
              <a:t>THE LIBRARIES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15729" y="8969477"/>
            <a:ext cx="13303258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Montserrat"/>
              </a:rPr>
              <a:t>24-hour access is available if you are a member of the Library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49531" y="8416882"/>
            <a:ext cx="2902465" cy="1142752"/>
            <a:chOff x="0" y="0"/>
            <a:chExt cx="1630495" cy="6419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30495" cy="641955"/>
            </a:xfrm>
            <a:custGeom>
              <a:avLst/>
              <a:gdLst/>
              <a:ahLst/>
              <a:cxnLst/>
              <a:rect l="l" t="t" r="r" b="b"/>
              <a:pathLst>
                <a:path w="1630495" h="641955">
                  <a:moveTo>
                    <a:pt x="0" y="0"/>
                  </a:moveTo>
                  <a:lnTo>
                    <a:pt x="1630495" y="0"/>
                  </a:lnTo>
                  <a:lnTo>
                    <a:pt x="1630495" y="641955"/>
                  </a:lnTo>
                  <a:lnTo>
                    <a:pt x="0" y="641955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869584"/>
            <a:ext cx="18805447" cy="1871279"/>
            <a:chOff x="0" y="0"/>
            <a:chExt cx="10564193" cy="105121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564193" cy="1051214"/>
            </a:xfrm>
            <a:custGeom>
              <a:avLst/>
              <a:gdLst/>
              <a:ahLst/>
              <a:cxnLst/>
              <a:rect l="l" t="t" r="r" b="b"/>
              <a:pathLst>
                <a:path w="10564193" h="1051214">
                  <a:moveTo>
                    <a:pt x="0" y="0"/>
                  </a:moveTo>
                  <a:lnTo>
                    <a:pt x="10564193" y="0"/>
                  </a:lnTo>
                  <a:lnTo>
                    <a:pt x="10564193" y="1051214"/>
                  </a:lnTo>
                  <a:lnTo>
                    <a:pt x="0" y="1051214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234332" y="-42911"/>
            <a:ext cx="5993412" cy="9258300"/>
            <a:chOff x="0" y="0"/>
            <a:chExt cx="7991216" cy="123444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6842" r="6842"/>
            <a:stretch>
              <a:fillRect/>
            </a:stretch>
          </p:blipFill>
          <p:spPr>
            <a:xfrm>
              <a:off x="0" y="0"/>
              <a:ext cx="7991216" cy="123444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3462507" y="7974228"/>
            <a:ext cx="4633184" cy="885308"/>
            <a:chOff x="0" y="0"/>
            <a:chExt cx="2602749" cy="497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02748" cy="497333"/>
            </a:xfrm>
            <a:custGeom>
              <a:avLst/>
              <a:gdLst/>
              <a:ahLst/>
              <a:cxnLst/>
              <a:rect l="l" t="t" r="r" b="b"/>
              <a:pathLst>
                <a:path w="2602748" h="497333">
                  <a:moveTo>
                    <a:pt x="0" y="0"/>
                  </a:moveTo>
                  <a:lnTo>
                    <a:pt x="2602748" y="0"/>
                  </a:lnTo>
                  <a:lnTo>
                    <a:pt x="2602748" y="497333"/>
                  </a:lnTo>
                  <a:lnTo>
                    <a:pt x="0" y="497333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0" y="430410"/>
            <a:ext cx="11234332" cy="970915"/>
            <a:chOff x="0" y="0"/>
            <a:chExt cx="6311026" cy="5454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11026" cy="545424"/>
            </a:xfrm>
            <a:custGeom>
              <a:avLst/>
              <a:gdLst/>
              <a:ahLst/>
              <a:cxnLst/>
              <a:rect l="l" t="t" r="r" b="b"/>
              <a:pathLst>
                <a:path w="6311026" h="545424">
                  <a:moveTo>
                    <a:pt x="0" y="0"/>
                  </a:moveTo>
                  <a:lnTo>
                    <a:pt x="6311026" y="0"/>
                  </a:lnTo>
                  <a:lnTo>
                    <a:pt x="6311026" y="545424"/>
                  </a:lnTo>
                  <a:lnTo>
                    <a:pt x="0" y="545424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235740" y="1353294"/>
            <a:ext cx="3931748" cy="7032579"/>
            <a:chOff x="0" y="0"/>
            <a:chExt cx="1458868" cy="26094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58868" cy="2609426"/>
            </a:xfrm>
            <a:custGeom>
              <a:avLst/>
              <a:gdLst/>
              <a:ahLst/>
              <a:cxnLst/>
              <a:rect l="l" t="t" r="r" b="b"/>
              <a:pathLst>
                <a:path w="1458868" h="2609426">
                  <a:moveTo>
                    <a:pt x="0" y="0"/>
                  </a:moveTo>
                  <a:lnTo>
                    <a:pt x="1458868" y="0"/>
                  </a:lnTo>
                  <a:lnTo>
                    <a:pt x="1458868" y="2609426"/>
                  </a:lnTo>
                  <a:lnTo>
                    <a:pt x="0" y="26094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23728" y="7090110"/>
            <a:ext cx="1747978" cy="1768235"/>
            <a:chOff x="0" y="0"/>
            <a:chExt cx="981948" cy="9933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1948" cy="993328"/>
            </a:xfrm>
            <a:custGeom>
              <a:avLst/>
              <a:gdLst/>
              <a:ahLst/>
              <a:cxnLst/>
              <a:rect l="l" t="t" r="r" b="b"/>
              <a:pathLst>
                <a:path w="981948" h="993328">
                  <a:moveTo>
                    <a:pt x="0" y="0"/>
                  </a:moveTo>
                  <a:lnTo>
                    <a:pt x="981948" y="0"/>
                  </a:lnTo>
                  <a:lnTo>
                    <a:pt x="981948" y="993328"/>
                  </a:lnTo>
                  <a:lnTo>
                    <a:pt x="0" y="993328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6221552" y="8429663"/>
            <a:ext cx="1645187" cy="1645181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flipH="1" flipV="1">
            <a:off x="16167489" y="0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2120511" y="2950277"/>
                </a:moveTo>
                <a:lnTo>
                  <a:pt x="0" y="2950277"/>
                </a:lnTo>
                <a:lnTo>
                  <a:pt x="0" y="0"/>
                </a:lnTo>
                <a:lnTo>
                  <a:pt x="2120511" y="0"/>
                </a:lnTo>
                <a:lnTo>
                  <a:pt x="2120511" y="2950277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58275" y="7350462"/>
            <a:ext cx="2488423" cy="2488423"/>
          </a:xfrm>
          <a:custGeom>
            <a:avLst/>
            <a:gdLst/>
            <a:ahLst/>
            <a:cxnLst/>
            <a:rect l="l" t="t" r="r" b="b"/>
            <a:pathLst>
              <a:path w="2488423" h="2488423">
                <a:moveTo>
                  <a:pt x="0" y="0"/>
                </a:moveTo>
                <a:lnTo>
                  <a:pt x="2488423" y="0"/>
                </a:lnTo>
                <a:lnTo>
                  <a:pt x="2488423" y="2488423"/>
                </a:lnTo>
                <a:lnTo>
                  <a:pt x="0" y="2488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00468" y="349130"/>
            <a:ext cx="9949062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Antonio"/>
              </a:rPr>
              <a:t>JOINING THE LIBRARY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0468" y="1771322"/>
            <a:ext cx="10577309" cy="161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Montserrat"/>
              </a:rPr>
              <a:t>Becoming a member allows you to use and borrow from </a:t>
            </a:r>
            <a:r>
              <a:rPr lang="en-US" sz="3099">
                <a:solidFill>
                  <a:srgbClr val="000000"/>
                </a:solidFill>
                <a:latin typeface="Montserrat Bold"/>
              </a:rPr>
              <a:t>both </a:t>
            </a:r>
            <a:r>
              <a:rPr lang="en-US" sz="3099">
                <a:solidFill>
                  <a:srgbClr val="000000"/>
                </a:solidFill>
                <a:latin typeface="Montserrat"/>
              </a:rPr>
              <a:t>the Hanley Library and the Sanderson Library, as well as from other NHS Libraries in the NW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9019" y="5233266"/>
            <a:ext cx="10502408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just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Bold"/>
              </a:rPr>
              <a:t>Members can borrow up to 12 books at any time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9019" y="5912418"/>
            <a:ext cx="10759744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ontserrat Bold"/>
              </a:rPr>
              <a:t>You can renew your books up to a maximum of 4 times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39319" y="1572491"/>
            <a:ext cx="3547709" cy="5960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  <a:spcBef>
                <a:spcPct val="0"/>
              </a:spcBef>
            </a:pPr>
            <a:r>
              <a:rPr lang="en-US" sz="3072">
                <a:solidFill>
                  <a:srgbClr val="584060"/>
                </a:solidFill>
                <a:latin typeface="Montserrat"/>
              </a:rPr>
              <a:t>Library membership is </a:t>
            </a:r>
            <a:r>
              <a:rPr lang="en-US" sz="3072">
                <a:solidFill>
                  <a:srgbClr val="584060"/>
                </a:solidFill>
                <a:latin typeface="Montserrat Bold"/>
              </a:rPr>
              <a:t>FREE</a:t>
            </a:r>
            <a:r>
              <a:rPr lang="en-US" sz="3072">
                <a:solidFill>
                  <a:srgbClr val="584060"/>
                </a:solidFill>
                <a:latin typeface="Montserrat"/>
              </a:rPr>
              <a:t> and available to anyone working for, or on placement at, </a:t>
            </a:r>
            <a:r>
              <a:rPr lang="en-US" sz="3072">
                <a:solidFill>
                  <a:srgbClr val="584060"/>
                </a:solidFill>
                <a:latin typeface="Montserrat Bold"/>
              </a:rPr>
              <a:t>Mersey &amp; West Lancs Teaching Hospitals NHS Trust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35986" y="7344053"/>
            <a:ext cx="5999220" cy="211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26"/>
              </a:lnSpc>
            </a:pPr>
            <a:r>
              <a:rPr lang="en-US" sz="3018">
                <a:solidFill>
                  <a:srgbClr val="000000"/>
                </a:solidFill>
                <a:latin typeface="Montserrat"/>
              </a:rPr>
              <a:t>Collect and complete a </a:t>
            </a:r>
            <a:r>
              <a:rPr lang="en-US" sz="3018">
                <a:solidFill>
                  <a:srgbClr val="000000"/>
                </a:solidFill>
                <a:latin typeface="Montserrat Bold"/>
              </a:rPr>
              <a:t>membership form </a:t>
            </a:r>
            <a:r>
              <a:rPr lang="en-US" sz="3018">
                <a:solidFill>
                  <a:srgbClr val="000000"/>
                </a:solidFill>
                <a:latin typeface="Montserrat"/>
              </a:rPr>
              <a:t>at either Library or scan the QR Code here to fill out an online form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00468" y="3597582"/>
            <a:ext cx="10440959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Montserrat"/>
              </a:rPr>
              <a:t>It also allows you to access a world of electronic clinical and non-clinical information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87896" cy="10287000"/>
            <a:chOff x="0" y="0"/>
            <a:chExt cx="878386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7306" r="7306"/>
            <a:stretch>
              <a:fillRect/>
            </a:stretch>
          </p:blipFill>
          <p:spPr>
            <a:xfrm>
              <a:off x="0" y="0"/>
              <a:ext cx="8783862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60162" y="326106"/>
            <a:ext cx="18448162" cy="1054808"/>
            <a:chOff x="0" y="0"/>
            <a:chExt cx="10363484" cy="5925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363484" cy="592552"/>
            </a:xfrm>
            <a:custGeom>
              <a:avLst/>
              <a:gdLst/>
              <a:ahLst/>
              <a:cxnLst/>
              <a:rect l="l" t="t" r="r" b="b"/>
              <a:pathLst>
                <a:path w="10363484" h="592552">
                  <a:moveTo>
                    <a:pt x="0" y="0"/>
                  </a:moveTo>
                  <a:lnTo>
                    <a:pt x="10363484" y="0"/>
                  </a:lnTo>
                  <a:lnTo>
                    <a:pt x="10363484" y="592552"/>
                  </a:lnTo>
                  <a:lnTo>
                    <a:pt x="0" y="59255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576220" y="1648468"/>
            <a:ext cx="3366159" cy="1018273"/>
            <a:chOff x="0" y="0"/>
            <a:chExt cx="1096722" cy="3317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96722" cy="331762"/>
            </a:xfrm>
            <a:custGeom>
              <a:avLst/>
              <a:gdLst/>
              <a:ahLst/>
              <a:cxnLst/>
              <a:rect l="l" t="t" r="r" b="b"/>
              <a:pathLst>
                <a:path w="1096722" h="331762">
                  <a:moveTo>
                    <a:pt x="0" y="0"/>
                  </a:moveTo>
                  <a:lnTo>
                    <a:pt x="1096722" y="0"/>
                  </a:lnTo>
                  <a:lnTo>
                    <a:pt x="1096722" y="331762"/>
                  </a:lnTo>
                  <a:lnTo>
                    <a:pt x="0" y="33176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538313" y="6715920"/>
            <a:ext cx="3177247" cy="2671609"/>
            <a:chOff x="0" y="0"/>
            <a:chExt cx="1035173" cy="8704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5173" cy="870432"/>
            </a:xfrm>
            <a:custGeom>
              <a:avLst/>
              <a:gdLst/>
              <a:ahLst/>
              <a:cxnLst/>
              <a:rect l="l" t="t" r="r" b="b"/>
              <a:pathLst>
                <a:path w="1035173" h="870432">
                  <a:moveTo>
                    <a:pt x="0" y="0"/>
                  </a:moveTo>
                  <a:lnTo>
                    <a:pt x="1035173" y="0"/>
                  </a:lnTo>
                  <a:lnTo>
                    <a:pt x="1035173" y="870432"/>
                  </a:lnTo>
                  <a:lnTo>
                    <a:pt x="0" y="87043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292032" y="8369255"/>
            <a:ext cx="3366159" cy="1242949"/>
            <a:chOff x="0" y="0"/>
            <a:chExt cx="1096722" cy="40496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96722" cy="404963"/>
            </a:xfrm>
            <a:custGeom>
              <a:avLst/>
              <a:gdLst/>
              <a:ahLst/>
              <a:cxnLst/>
              <a:rect l="l" t="t" r="r" b="b"/>
              <a:pathLst>
                <a:path w="1096722" h="404963">
                  <a:moveTo>
                    <a:pt x="0" y="0"/>
                  </a:moveTo>
                  <a:lnTo>
                    <a:pt x="1096722" y="0"/>
                  </a:lnTo>
                  <a:lnTo>
                    <a:pt x="1096722" y="404963"/>
                  </a:lnTo>
                  <a:lnTo>
                    <a:pt x="0" y="404963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553380" y="2286583"/>
            <a:ext cx="12903545" cy="6971717"/>
            <a:chOff x="0" y="0"/>
            <a:chExt cx="4204080" cy="22714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04080" cy="2271442"/>
            </a:xfrm>
            <a:custGeom>
              <a:avLst/>
              <a:gdLst/>
              <a:ahLst/>
              <a:cxnLst/>
              <a:rect l="l" t="t" r="r" b="b"/>
              <a:pathLst>
                <a:path w="4204080" h="2271442">
                  <a:moveTo>
                    <a:pt x="0" y="0"/>
                  </a:moveTo>
                  <a:lnTo>
                    <a:pt x="4204080" y="0"/>
                  </a:lnTo>
                  <a:lnTo>
                    <a:pt x="4204080" y="2271442"/>
                  </a:lnTo>
                  <a:lnTo>
                    <a:pt x="0" y="2271442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4913773" y="2556882"/>
            <a:ext cx="12345527" cy="640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0986" lvl="1" indent="-400493" algn="just">
              <a:lnSpc>
                <a:spcPts val="5193"/>
              </a:lnSpc>
              <a:buFont typeface="Arial"/>
              <a:buChar char="•"/>
            </a:pPr>
            <a:r>
              <a:rPr lang="en-US" sz="3709">
                <a:solidFill>
                  <a:srgbClr val="FFFFFF"/>
                </a:solidFill>
                <a:latin typeface="Montserrat"/>
              </a:rPr>
              <a:t>A </a:t>
            </a:r>
            <a:r>
              <a:rPr lang="en-US" sz="3709">
                <a:solidFill>
                  <a:srgbClr val="FFFFFF"/>
                </a:solidFill>
                <a:latin typeface="Montserrat Bold"/>
              </a:rPr>
              <a:t>bright </a:t>
            </a:r>
            <a:r>
              <a:rPr lang="en-US" sz="3709">
                <a:solidFill>
                  <a:srgbClr val="FFFFFF"/>
                </a:solidFill>
                <a:latin typeface="Montserrat"/>
              </a:rPr>
              <a:t>and </a:t>
            </a:r>
            <a:r>
              <a:rPr lang="en-US" sz="3709">
                <a:solidFill>
                  <a:srgbClr val="FFFFFF"/>
                </a:solidFill>
                <a:latin typeface="Montserrat Bold"/>
              </a:rPr>
              <a:t>welcoming space</a:t>
            </a:r>
          </a:p>
          <a:p>
            <a:pPr algn="just">
              <a:lnSpc>
                <a:spcPts val="2444"/>
              </a:lnSpc>
            </a:pPr>
            <a:endParaRPr lang="en-US" sz="3709">
              <a:solidFill>
                <a:srgbClr val="FFFFFF"/>
              </a:solidFill>
              <a:latin typeface="Montserrat Bold"/>
            </a:endParaRPr>
          </a:p>
          <a:p>
            <a:pPr marL="800986" lvl="1" indent="-400493" algn="just">
              <a:lnSpc>
                <a:spcPts val="5193"/>
              </a:lnSpc>
              <a:buFont typeface="Arial"/>
              <a:buChar char="•"/>
            </a:pPr>
            <a:r>
              <a:rPr lang="en-US" sz="3709">
                <a:solidFill>
                  <a:srgbClr val="FFFFFF"/>
                </a:solidFill>
                <a:latin typeface="Montserrat Bold"/>
              </a:rPr>
              <a:t>PCs and laptops </a:t>
            </a:r>
          </a:p>
          <a:p>
            <a:pPr algn="just">
              <a:lnSpc>
                <a:spcPts val="2444"/>
              </a:lnSpc>
            </a:pPr>
            <a:endParaRPr lang="en-US" sz="3709">
              <a:solidFill>
                <a:srgbClr val="FFFFFF"/>
              </a:solidFill>
              <a:latin typeface="Montserrat Bold"/>
            </a:endParaRPr>
          </a:p>
          <a:p>
            <a:pPr marL="800986" lvl="1" indent="-400493" algn="just">
              <a:lnSpc>
                <a:spcPts val="5193"/>
              </a:lnSpc>
              <a:buFont typeface="Arial"/>
              <a:buChar char="•"/>
            </a:pPr>
            <a:r>
              <a:rPr lang="en-US" sz="3709">
                <a:solidFill>
                  <a:srgbClr val="FFFFFF"/>
                </a:solidFill>
                <a:latin typeface="Montserrat Bold"/>
              </a:rPr>
              <a:t>Space </a:t>
            </a:r>
            <a:r>
              <a:rPr lang="en-US" sz="3709">
                <a:solidFill>
                  <a:srgbClr val="FFFFFF"/>
                </a:solidFill>
                <a:latin typeface="Montserrat"/>
              </a:rPr>
              <a:t>to work</a:t>
            </a:r>
          </a:p>
          <a:p>
            <a:pPr algn="just">
              <a:lnSpc>
                <a:spcPts val="2444"/>
              </a:lnSpc>
            </a:pPr>
            <a:endParaRPr lang="en-US" sz="3709">
              <a:solidFill>
                <a:srgbClr val="FFFFFF"/>
              </a:solidFill>
              <a:latin typeface="Montserrat"/>
            </a:endParaRPr>
          </a:p>
          <a:p>
            <a:pPr marL="800986" lvl="1" indent="-400493" algn="just">
              <a:lnSpc>
                <a:spcPts val="5193"/>
              </a:lnSpc>
              <a:buFont typeface="Arial"/>
              <a:buChar char="•"/>
            </a:pPr>
            <a:r>
              <a:rPr lang="en-US" sz="3709">
                <a:solidFill>
                  <a:srgbClr val="FFFFFF"/>
                </a:solidFill>
                <a:latin typeface="Montserrat"/>
              </a:rPr>
              <a:t>3 individual soundproofed </a:t>
            </a:r>
            <a:r>
              <a:rPr lang="en-US" sz="3709">
                <a:solidFill>
                  <a:srgbClr val="FFFFFF"/>
                </a:solidFill>
                <a:latin typeface="Montserrat Bold"/>
              </a:rPr>
              <a:t>Study Pods*</a:t>
            </a:r>
          </a:p>
          <a:p>
            <a:pPr algn="just">
              <a:lnSpc>
                <a:spcPts val="2444"/>
              </a:lnSpc>
            </a:pPr>
            <a:endParaRPr lang="en-US" sz="3709">
              <a:solidFill>
                <a:srgbClr val="FFFFFF"/>
              </a:solidFill>
              <a:latin typeface="Montserrat Bold"/>
            </a:endParaRPr>
          </a:p>
          <a:p>
            <a:pPr marL="800986" lvl="1" indent="-400493" algn="just">
              <a:lnSpc>
                <a:spcPts val="5193"/>
              </a:lnSpc>
              <a:buFont typeface="Arial"/>
              <a:buChar char="•"/>
            </a:pPr>
            <a:r>
              <a:rPr lang="en-US" sz="3709">
                <a:solidFill>
                  <a:srgbClr val="FFFFFF"/>
                </a:solidFill>
                <a:latin typeface="Montserrat"/>
              </a:rPr>
              <a:t>Large selection of </a:t>
            </a:r>
            <a:r>
              <a:rPr lang="en-US" sz="3709">
                <a:solidFill>
                  <a:srgbClr val="FFFFFF"/>
                </a:solidFill>
                <a:latin typeface="Montserrat Bold"/>
              </a:rPr>
              <a:t>books </a:t>
            </a:r>
            <a:r>
              <a:rPr lang="en-US" sz="3709">
                <a:solidFill>
                  <a:srgbClr val="FFFFFF"/>
                </a:solidFill>
                <a:latin typeface="Montserrat"/>
              </a:rPr>
              <a:t>and other </a:t>
            </a:r>
            <a:r>
              <a:rPr lang="en-US" sz="3709">
                <a:solidFill>
                  <a:srgbClr val="FFFFFF"/>
                </a:solidFill>
                <a:latin typeface="Montserrat Bold"/>
              </a:rPr>
              <a:t>resources</a:t>
            </a:r>
          </a:p>
          <a:p>
            <a:pPr algn="just">
              <a:lnSpc>
                <a:spcPts val="2444"/>
              </a:lnSpc>
            </a:pPr>
            <a:endParaRPr lang="en-US" sz="3709">
              <a:solidFill>
                <a:srgbClr val="FFFFFF"/>
              </a:solidFill>
              <a:latin typeface="Montserrat Bold"/>
            </a:endParaRPr>
          </a:p>
          <a:p>
            <a:pPr marL="800986" lvl="1" indent="-400493" algn="just">
              <a:lnSpc>
                <a:spcPts val="5193"/>
              </a:lnSpc>
              <a:buFont typeface="Arial"/>
              <a:buChar char="•"/>
            </a:pPr>
            <a:r>
              <a:rPr lang="en-US" sz="3709">
                <a:solidFill>
                  <a:srgbClr val="FFFFFF"/>
                </a:solidFill>
                <a:latin typeface="Montserrat"/>
              </a:rPr>
              <a:t>A </a:t>
            </a:r>
            <a:r>
              <a:rPr lang="en-US" sz="3709">
                <a:solidFill>
                  <a:srgbClr val="FFFFFF"/>
                </a:solidFill>
                <a:latin typeface="Montserrat Bold"/>
              </a:rPr>
              <a:t>Wellbeing Room*</a:t>
            </a:r>
          </a:p>
          <a:p>
            <a:pPr algn="just">
              <a:lnSpc>
                <a:spcPts val="2444"/>
              </a:lnSpc>
            </a:pPr>
            <a:endParaRPr lang="en-US" sz="3709">
              <a:solidFill>
                <a:srgbClr val="FFFFFF"/>
              </a:solidFill>
              <a:latin typeface="Montserrat Bold"/>
            </a:endParaRPr>
          </a:p>
          <a:p>
            <a:pPr marL="800986" lvl="1" indent="-400493" algn="just">
              <a:lnSpc>
                <a:spcPts val="5193"/>
              </a:lnSpc>
              <a:buFont typeface="Arial"/>
              <a:buChar char="•"/>
            </a:pPr>
            <a:r>
              <a:rPr lang="en-US" sz="3709">
                <a:solidFill>
                  <a:srgbClr val="FFFFFF"/>
                </a:solidFill>
                <a:latin typeface="Montserrat"/>
              </a:rPr>
              <a:t>Professional and knowledgeable </a:t>
            </a:r>
            <a:r>
              <a:rPr lang="en-US" sz="3709">
                <a:solidFill>
                  <a:srgbClr val="FFFFFF"/>
                </a:solidFill>
                <a:latin typeface="Montserrat Bold"/>
              </a:rPr>
              <a:t>staff support</a:t>
            </a:r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28700" y="111012"/>
            <a:ext cx="1485003" cy="1484998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flipH="1">
            <a:off x="16806988" y="7547762"/>
            <a:ext cx="1968827" cy="2739238"/>
          </a:xfrm>
          <a:custGeom>
            <a:avLst/>
            <a:gdLst/>
            <a:ahLst/>
            <a:cxnLst/>
            <a:rect l="l" t="t" r="r" b="b"/>
            <a:pathLst>
              <a:path w="1968827" h="2739238">
                <a:moveTo>
                  <a:pt x="1968827" y="0"/>
                </a:moveTo>
                <a:lnTo>
                  <a:pt x="0" y="0"/>
                </a:lnTo>
                <a:lnTo>
                  <a:pt x="0" y="2739238"/>
                </a:lnTo>
                <a:lnTo>
                  <a:pt x="1968827" y="2739238"/>
                </a:lnTo>
                <a:lnTo>
                  <a:pt x="19688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883482" y="277248"/>
            <a:ext cx="8046314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Antonio"/>
              </a:rPr>
              <a:t>YOUR LIBRARY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0162" y="326106"/>
            <a:ext cx="18448162" cy="1054808"/>
            <a:chOff x="0" y="0"/>
            <a:chExt cx="10363484" cy="5925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3484" cy="592552"/>
            </a:xfrm>
            <a:custGeom>
              <a:avLst/>
              <a:gdLst/>
              <a:ahLst/>
              <a:cxnLst/>
              <a:rect l="l" t="t" r="r" b="b"/>
              <a:pathLst>
                <a:path w="10363484" h="592552">
                  <a:moveTo>
                    <a:pt x="0" y="0"/>
                  </a:moveTo>
                  <a:lnTo>
                    <a:pt x="10363484" y="0"/>
                  </a:lnTo>
                  <a:lnTo>
                    <a:pt x="10363484" y="592552"/>
                  </a:lnTo>
                  <a:lnTo>
                    <a:pt x="0" y="59255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4769838" cy="10287000"/>
            <a:chOff x="0" y="0"/>
            <a:chExt cx="6359785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7848" r="47881" b="7848"/>
            <a:stretch>
              <a:fillRect/>
            </a:stretch>
          </p:blipFill>
          <p:spPr>
            <a:xfrm>
              <a:off x="0" y="0"/>
              <a:ext cx="6359785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8815646"/>
            <a:ext cx="5556380" cy="885308"/>
            <a:chOff x="0" y="0"/>
            <a:chExt cx="3121366" cy="497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1366" cy="497333"/>
            </a:xfrm>
            <a:custGeom>
              <a:avLst/>
              <a:gdLst/>
              <a:ahLst/>
              <a:cxnLst/>
              <a:rect l="l" t="t" r="r" b="b"/>
              <a:pathLst>
                <a:path w="3121366" h="497333">
                  <a:moveTo>
                    <a:pt x="0" y="0"/>
                  </a:moveTo>
                  <a:lnTo>
                    <a:pt x="3121366" y="0"/>
                  </a:lnTo>
                  <a:lnTo>
                    <a:pt x="3121366" y="497333"/>
                  </a:lnTo>
                  <a:lnTo>
                    <a:pt x="0" y="497333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838996" y="2680780"/>
            <a:ext cx="3072241" cy="1331828"/>
            <a:chOff x="0" y="0"/>
            <a:chExt cx="1725870" cy="7481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25870" cy="748171"/>
            </a:xfrm>
            <a:custGeom>
              <a:avLst/>
              <a:gdLst/>
              <a:ahLst/>
              <a:cxnLst/>
              <a:rect l="l" t="t" r="r" b="b"/>
              <a:pathLst>
                <a:path w="1725870" h="748171">
                  <a:moveTo>
                    <a:pt x="0" y="0"/>
                  </a:moveTo>
                  <a:lnTo>
                    <a:pt x="1725870" y="0"/>
                  </a:lnTo>
                  <a:lnTo>
                    <a:pt x="1725870" y="748171"/>
                  </a:lnTo>
                  <a:lnTo>
                    <a:pt x="0" y="748171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544143" y="2903692"/>
            <a:ext cx="4042834" cy="5509036"/>
            <a:chOff x="0" y="0"/>
            <a:chExt cx="2271112" cy="30947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1112" cy="3094769"/>
            </a:xfrm>
            <a:custGeom>
              <a:avLst/>
              <a:gdLst/>
              <a:ahLst/>
              <a:cxnLst/>
              <a:rect l="l" t="t" r="r" b="b"/>
              <a:pathLst>
                <a:path w="2271112" h="3094769">
                  <a:moveTo>
                    <a:pt x="0" y="0"/>
                  </a:moveTo>
                  <a:lnTo>
                    <a:pt x="2271112" y="0"/>
                  </a:lnTo>
                  <a:lnTo>
                    <a:pt x="2271112" y="3094769"/>
                  </a:lnTo>
                  <a:lnTo>
                    <a:pt x="0" y="3094769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579207" y="8815646"/>
            <a:ext cx="2419635" cy="1155011"/>
            <a:chOff x="0" y="0"/>
            <a:chExt cx="1359260" cy="6488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59260" cy="648842"/>
            </a:xfrm>
            <a:custGeom>
              <a:avLst/>
              <a:gdLst/>
              <a:ahLst/>
              <a:cxnLst/>
              <a:rect l="l" t="t" r="r" b="b"/>
              <a:pathLst>
                <a:path w="1359260" h="648842">
                  <a:moveTo>
                    <a:pt x="0" y="0"/>
                  </a:moveTo>
                  <a:lnTo>
                    <a:pt x="1359260" y="0"/>
                  </a:lnTo>
                  <a:lnTo>
                    <a:pt x="1359260" y="648842"/>
                  </a:lnTo>
                  <a:lnTo>
                    <a:pt x="0" y="648842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24642" y="8432578"/>
            <a:ext cx="1515443" cy="1515437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flipH="1">
            <a:off x="16391999" y="7534502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2120511" y="0"/>
                </a:moveTo>
                <a:lnTo>
                  <a:pt x="0" y="0"/>
                </a:lnTo>
                <a:lnTo>
                  <a:pt x="0" y="2950277"/>
                </a:lnTo>
                <a:lnTo>
                  <a:pt x="2120511" y="2950277"/>
                </a:lnTo>
                <a:lnTo>
                  <a:pt x="21205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644154" y="4300693"/>
            <a:ext cx="2165762" cy="3233809"/>
          </a:xfrm>
          <a:custGeom>
            <a:avLst/>
            <a:gdLst/>
            <a:ahLst/>
            <a:cxnLst/>
            <a:rect l="l" t="t" r="r" b="b"/>
            <a:pathLst>
              <a:path w="2165762" h="3233809">
                <a:moveTo>
                  <a:pt x="0" y="0"/>
                </a:moveTo>
                <a:lnTo>
                  <a:pt x="2165762" y="0"/>
                </a:lnTo>
                <a:lnTo>
                  <a:pt x="2165762" y="3233809"/>
                </a:lnTo>
                <a:lnTo>
                  <a:pt x="0" y="3233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8735" t="-164104" r="-298762" b="-78081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1447100" y="9097115"/>
            <a:ext cx="3286522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Or </a:t>
            </a:r>
            <a:r>
              <a:rPr lang="en-US" sz="2499">
                <a:solidFill>
                  <a:srgbClr val="000000"/>
                </a:solidFill>
                <a:latin typeface="Montserrat Bold"/>
              </a:rPr>
              <a:t>scan </a:t>
            </a:r>
            <a:r>
              <a:rPr lang="en-US" sz="2499">
                <a:solidFill>
                  <a:srgbClr val="000000"/>
                </a:solidFill>
                <a:latin typeface="Montserrat"/>
              </a:rPr>
              <a:t>the QR code for access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3197" y="286773"/>
            <a:ext cx="16886719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Antonio"/>
              </a:rPr>
              <a:t>BOOKS &amp; EBOOKS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77314" y="2121144"/>
            <a:ext cx="9813295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Montserrat"/>
              </a:rPr>
              <a:t>We currently hold over </a:t>
            </a:r>
            <a:r>
              <a:rPr lang="en-US" sz="3500">
                <a:solidFill>
                  <a:srgbClr val="000000"/>
                </a:solidFill>
                <a:latin typeface="Montserrat Bold"/>
              </a:rPr>
              <a:t>3000 </a:t>
            </a:r>
            <a:r>
              <a:rPr lang="en-US" sz="3500">
                <a:solidFill>
                  <a:srgbClr val="000000"/>
                </a:solidFill>
                <a:latin typeface="Montserrat"/>
              </a:rPr>
              <a:t>books in stock, over both sites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77314" y="3659343"/>
            <a:ext cx="9813295" cy="121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 dirty="0">
                <a:solidFill>
                  <a:srgbClr val="000000"/>
                </a:solidFill>
                <a:latin typeface="Montserrat"/>
              </a:rPr>
              <a:t>In addition, we have </a:t>
            </a:r>
            <a:r>
              <a:rPr lang="en-US" sz="3499" dirty="0">
                <a:solidFill>
                  <a:srgbClr val="000000"/>
                </a:solidFill>
                <a:latin typeface="Montserrat Italics"/>
              </a:rPr>
              <a:t>thousands</a:t>
            </a:r>
            <a:r>
              <a:rPr lang="en-US" sz="3499" dirty="0">
                <a:solidFill>
                  <a:srgbClr val="000000"/>
                </a:solidFill>
                <a:latin typeface="Montserrat"/>
              </a:rPr>
              <a:t> more available as </a:t>
            </a:r>
            <a:r>
              <a:rPr lang="en-US" sz="3499" dirty="0">
                <a:solidFill>
                  <a:srgbClr val="000000"/>
                </a:solidFill>
                <a:latin typeface="Montserrat Bold"/>
              </a:rPr>
              <a:t>eBooks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77314" y="5598427"/>
            <a:ext cx="7416490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Montserrat"/>
              </a:rPr>
              <a:t>To access the Library catalogue, click on the </a:t>
            </a:r>
            <a:r>
              <a:rPr lang="en-US" sz="2599" dirty="0">
                <a:solidFill>
                  <a:srgbClr val="000000"/>
                </a:solidFill>
                <a:latin typeface="Montserrat Bold"/>
              </a:rPr>
              <a:t>SEARCH BOOKS &amp; EBOOKS</a:t>
            </a:r>
            <a:r>
              <a:rPr lang="en-US" sz="2599" dirty="0">
                <a:solidFill>
                  <a:srgbClr val="000000"/>
                </a:solidFill>
                <a:latin typeface="Montserrat"/>
              </a:rPr>
              <a:t> link on the Library webpage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45946" y="3036391"/>
            <a:ext cx="3239229" cy="515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3"/>
              </a:lnSpc>
              <a:spcBef>
                <a:spcPct val="0"/>
              </a:spcBef>
            </a:pPr>
            <a:r>
              <a:rPr lang="en-US" sz="3659">
                <a:solidFill>
                  <a:srgbClr val="FFFFFF"/>
                </a:solidFill>
                <a:latin typeface="Montserrat Medium"/>
              </a:rPr>
              <a:t>You can also  borrow any titles you need from </a:t>
            </a:r>
            <a:r>
              <a:rPr lang="en-US" sz="3659">
                <a:solidFill>
                  <a:srgbClr val="584060"/>
                </a:solidFill>
                <a:latin typeface="Montserrat Medium"/>
              </a:rPr>
              <a:t>other NHS Libraries</a:t>
            </a:r>
            <a:r>
              <a:rPr lang="en-US" sz="3659">
                <a:solidFill>
                  <a:srgbClr val="FFFFFF"/>
                </a:solidFill>
                <a:latin typeface="Montserrat Medium"/>
              </a:rPr>
              <a:t> in the NoW consortium</a:t>
            </a:r>
          </a:p>
        </p:txBody>
      </p:sp>
      <p:sp>
        <p:nvSpPr>
          <p:cNvPr id="24" name="Freeform 24"/>
          <p:cNvSpPr/>
          <p:nvPr/>
        </p:nvSpPr>
        <p:spPr>
          <a:xfrm>
            <a:off x="7996621" y="7178940"/>
            <a:ext cx="2617225" cy="2617225"/>
          </a:xfrm>
          <a:custGeom>
            <a:avLst/>
            <a:gdLst/>
            <a:ahLst/>
            <a:cxnLst/>
            <a:rect l="l" t="t" r="r" b="b"/>
            <a:pathLst>
              <a:path w="2617225" h="2617225">
                <a:moveTo>
                  <a:pt x="0" y="0"/>
                </a:moveTo>
                <a:lnTo>
                  <a:pt x="2617225" y="0"/>
                </a:lnTo>
                <a:lnTo>
                  <a:pt x="2617225" y="2617226"/>
                </a:lnTo>
                <a:lnTo>
                  <a:pt x="0" y="261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9207"/>
            <a:ext cx="18765810" cy="1186693"/>
            <a:chOff x="0" y="0"/>
            <a:chExt cx="10541927" cy="666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41926" cy="666640"/>
            </a:xfrm>
            <a:custGeom>
              <a:avLst/>
              <a:gdLst/>
              <a:ahLst/>
              <a:cxnLst/>
              <a:rect l="l" t="t" r="r" b="b"/>
              <a:pathLst>
                <a:path w="10541926" h="666640">
                  <a:moveTo>
                    <a:pt x="0" y="0"/>
                  </a:moveTo>
                  <a:lnTo>
                    <a:pt x="10541926" y="0"/>
                  </a:lnTo>
                  <a:lnTo>
                    <a:pt x="10541926" y="666640"/>
                  </a:lnTo>
                  <a:lnTo>
                    <a:pt x="0" y="666640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8697196"/>
            <a:ext cx="18288000" cy="1589804"/>
            <a:chOff x="0" y="0"/>
            <a:chExt cx="24384000" cy="211973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75630" b="17849"/>
            <a:stretch>
              <a:fillRect/>
            </a:stretch>
          </p:blipFill>
          <p:spPr>
            <a:xfrm>
              <a:off x="0" y="0"/>
              <a:ext cx="24384000" cy="2119739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043884" y="145849"/>
            <a:ext cx="1729491" cy="172948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5110753" y="4597095"/>
            <a:ext cx="3177247" cy="3576226"/>
            <a:chOff x="0" y="0"/>
            <a:chExt cx="1035173" cy="11651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5173" cy="1165164"/>
            </a:xfrm>
            <a:custGeom>
              <a:avLst/>
              <a:gdLst/>
              <a:ahLst/>
              <a:cxnLst/>
              <a:rect l="l" t="t" r="r" b="b"/>
              <a:pathLst>
                <a:path w="1035173" h="1165164">
                  <a:moveTo>
                    <a:pt x="0" y="0"/>
                  </a:moveTo>
                  <a:lnTo>
                    <a:pt x="1035173" y="0"/>
                  </a:lnTo>
                  <a:lnTo>
                    <a:pt x="1035173" y="1165164"/>
                  </a:lnTo>
                  <a:lnTo>
                    <a:pt x="0" y="1165164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0" y="4915156"/>
            <a:ext cx="8547994" cy="2940103"/>
            <a:chOff x="0" y="0"/>
            <a:chExt cx="4154094" cy="14288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4094" cy="1428811"/>
            </a:xfrm>
            <a:custGeom>
              <a:avLst/>
              <a:gdLst/>
              <a:ahLst/>
              <a:cxnLst/>
              <a:rect l="l" t="t" r="r" b="b"/>
              <a:pathLst>
                <a:path w="4154094" h="1428811">
                  <a:moveTo>
                    <a:pt x="0" y="0"/>
                  </a:moveTo>
                  <a:lnTo>
                    <a:pt x="4154094" y="0"/>
                  </a:lnTo>
                  <a:lnTo>
                    <a:pt x="4154094" y="1428811"/>
                  </a:lnTo>
                  <a:lnTo>
                    <a:pt x="0" y="1428811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0" y="7451897"/>
            <a:ext cx="2260706" cy="3145330"/>
          </a:xfrm>
          <a:custGeom>
            <a:avLst/>
            <a:gdLst/>
            <a:ahLst/>
            <a:cxnLst/>
            <a:rect l="l" t="t" r="r" b="b"/>
            <a:pathLst>
              <a:path w="2260706" h="3145330">
                <a:moveTo>
                  <a:pt x="0" y="0"/>
                </a:moveTo>
                <a:lnTo>
                  <a:pt x="2260706" y="0"/>
                </a:lnTo>
                <a:lnTo>
                  <a:pt x="2260706" y="3145330"/>
                </a:lnTo>
                <a:lnTo>
                  <a:pt x="0" y="3145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21302" y="311528"/>
            <a:ext cx="10188268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Antonio"/>
              </a:rPr>
              <a:t>NHS ATHENS ACCOUNT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4542" y="2413963"/>
            <a:ext cx="17016601" cy="1659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Montserrat"/>
              </a:rPr>
              <a:t>You will need an </a:t>
            </a:r>
            <a:r>
              <a:rPr lang="en-US" sz="4799">
                <a:solidFill>
                  <a:srgbClr val="000000"/>
                </a:solidFill>
                <a:latin typeface="Montserrat Bold"/>
              </a:rPr>
              <a:t>NHS Athens Account</a:t>
            </a:r>
            <a:r>
              <a:rPr lang="en-US" sz="4799">
                <a:solidFill>
                  <a:srgbClr val="000000"/>
                </a:solidFill>
                <a:latin typeface="Montserrat"/>
              </a:rPr>
              <a:t> to access any of our electronic resources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21302" y="5130495"/>
            <a:ext cx="7563379" cy="207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ontserrat Medium"/>
              </a:rPr>
              <a:t>You will </a:t>
            </a:r>
            <a:r>
              <a:rPr lang="en-US" sz="3999">
                <a:solidFill>
                  <a:srgbClr val="FFFFFF"/>
                </a:solidFill>
                <a:latin typeface="Montserrat"/>
              </a:rPr>
              <a:t>automatically </a:t>
            </a:r>
            <a:r>
              <a:rPr lang="en-US" sz="3999">
                <a:solidFill>
                  <a:srgbClr val="FFFFFF"/>
                </a:solidFill>
                <a:latin typeface="Montserrat Medium"/>
              </a:rPr>
              <a:t>receive an Athens login when you join the library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9144000" y="4915156"/>
            <a:ext cx="8629375" cy="2940103"/>
            <a:chOff x="0" y="0"/>
            <a:chExt cx="4193643" cy="142881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93643" cy="1428811"/>
            </a:xfrm>
            <a:custGeom>
              <a:avLst/>
              <a:gdLst/>
              <a:ahLst/>
              <a:cxnLst/>
              <a:rect l="l" t="t" r="r" b="b"/>
              <a:pathLst>
                <a:path w="4193643" h="1428811">
                  <a:moveTo>
                    <a:pt x="0" y="0"/>
                  </a:moveTo>
                  <a:lnTo>
                    <a:pt x="4193643" y="0"/>
                  </a:lnTo>
                  <a:lnTo>
                    <a:pt x="4193643" y="1428811"/>
                  </a:lnTo>
                  <a:lnTo>
                    <a:pt x="0" y="1428811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9382905" y="5225427"/>
            <a:ext cx="8166518" cy="188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Montserrat"/>
              </a:rPr>
              <a:t>If you are unsure if you may already have an Athens account, please </a:t>
            </a:r>
            <a:r>
              <a:rPr lang="en-US" sz="3599">
                <a:solidFill>
                  <a:srgbClr val="FFFFFF"/>
                </a:solidFill>
                <a:latin typeface="Montserrat Bold"/>
              </a:rPr>
              <a:t>contact the Library</a:t>
            </a:r>
            <a:r>
              <a:rPr lang="en-US" sz="3599">
                <a:solidFill>
                  <a:srgbClr val="FFFFFF"/>
                </a:solidFill>
                <a:latin typeface="Montserrat"/>
              </a:rPr>
              <a:t> for help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0162" y="326106"/>
            <a:ext cx="18448162" cy="1054808"/>
            <a:chOff x="0" y="0"/>
            <a:chExt cx="10363484" cy="5925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3484" cy="592552"/>
            </a:xfrm>
            <a:custGeom>
              <a:avLst/>
              <a:gdLst/>
              <a:ahLst/>
              <a:cxnLst/>
              <a:rect l="l" t="t" r="r" b="b"/>
              <a:pathLst>
                <a:path w="10363484" h="592552">
                  <a:moveTo>
                    <a:pt x="0" y="0"/>
                  </a:moveTo>
                  <a:lnTo>
                    <a:pt x="10363484" y="0"/>
                  </a:lnTo>
                  <a:lnTo>
                    <a:pt x="10363484" y="592552"/>
                  </a:lnTo>
                  <a:lnTo>
                    <a:pt x="0" y="59255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4769838" cy="10287000"/>
            <a:chOff x="0" y="0"/>
            <a:chExt cx="6359785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3945" r="33945"/>
            <a:stretch>
              <a:fillRect/>
            </a:stretch>
          </p:blipFill>
          <p:spPr>
            <a:xfrm>
              <a:off x="0" y="0"/>
              <a:ext cx="6359785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8815646"/>
            <a:ext cx="5556380" cy="885308"/>
            <a:chOff x="0" y="0"/>
            <a:chExt cx="3121366" cy="497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1366" cy="497333"/>
            </a:xfrm>
            <a:custGeom>
              <a:avLst/>
              <a:gdLst/>
              <a:ahLst/>
              <a:cxnLst/>
              <a:rect l="l" t="t" r="r" b="b"/>
              <a:pathLst>
                <a:path w="3121366" h="497333">
                  <a:moveTo>
                    <a:pt x="0" y="0"/>
                  </a:moveTo>
                  <a:lnTo>
                    <a:pt x="3121366" y="0"/>
                  </a:lnTo>
                  <a:lnTo>
                    <a:pt x="3121366" y="497333"/>
                  </a:lnTo>
                  <a:lnTo>
                    <a:pt x="0" y="497333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736061" y="4435879"/>
            <a:ext cx="3072241" cy="1331828"/>
            <a:chOff x="0" y="0"/>
            <a:chExt cx="1725870" cy="7481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25870" cy="748171"/>
            </a:xfrm>
            <a:custGeom>
              <a:avLst/>
              <a:gdLst/>
              <a:ahLst/>
              <a:cxnLst/>
              <a:rect l="l" t="t" r="r" b="b"/>
              <a:pathLst>
                <a:path w="1725870" h="748171">
                  <a:moveTo>
                    <a:pt x="0" y="0"/>
                  </a:moveTo>
                  <a:lnTo>
                    <a:pt x="1725870" y="0"/>
                  </a:lnTo>
                  <a:lnTo>
                    <a:pt x="1725870" y="748171"/>
                  </a:lnTo>
                  <a:lnTo>
                    <a:pt x="0" y="748171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544143" y="4935387"/>
            <a:ext cx="4042834" cy="3477341"/>
            <a:chOff x="0" y="0"/>
            <a:chExt cx="2271112" cy="19534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71112" cy="1953439"/>
            </a:xfrm>
            <a:custGeom>
              <a:avLst/>
              <a:gdLst/>
              <a:ahLst/>
              <a:cxnLst/>
              <a:rect l="l" t="t" r="r" b="b"/>
              <a:pathLst>
                <a:path w="2271112" h="1953439">
                  <a:moveTo>
                    <a:pt x="0" y="0"/>
                  </a:moveTo>
                  <a:lnTo>
                    <a:pt x="2271112" y="0"/>
                  </a:lnTo>
                  <a:lnTo>
                    <a:pt x="2271112" y="1953439"/>
                  </a:lnTo>
                  <a:lnTo>
                    <a:pt x="0" y="1953439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718448" y="8595635"/>
            <a:ext cx="2419635" cy="1549593"/>
            <a:chOff x="0" y="0"/>
            <a:chExt cx="1359260" cy="8705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59260" cy="870503"/>
            </a:xfrm>
            <a:custGeom>
              <a:avLst/>
              <a:gdLst/>
              <a:ahLst/>
              <a:cxnLst/>
              <a:rect l="l" t="t" r="r" b="b"/>
              <a:pathLst>
                <a:path w="1359260" h="870503">
                  <a:moveTo>
                    <a:pt x="0" y="0"/>
                  </a:moveTo>
                  <a:lnTo>
                    <a:pt x="1359260" y="0"/>
                  </a:lnTo>
                  <a:lnTo>
                    <a:pt x="1359260" y="870503"/>
                  </a:lnTo>
                  <a:lnTo>
                    <a:pt x="0" y="870503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24642" y="8432578"/>
            <a:ext cx="1515443" cy="1515437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flipH="1">
            <a:off x="16391999" y="7340508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2120511" y="0"/>
                </a:moveTo>
                <a:lnTo>
                  <a:pt x="0" y="0"/>
                </a:lnTo>
                <a:lnTo>
                  <a:pt x="0" y="2950276"/>
                </a:lnTo>
                <a:lnTo>
                  <a:pt x="2120511" y="2950276"/>
                </a:lnTo>
                <a:lnTo>
                  <a:pt x="21205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466314" y="7703306"/>
            <a:ext cx="2224680" cy="2224680"/>
          </a:xfrm>
          <a:custGeom>
            <a:avLst/>
            <a:gdLst/>
            <a:ahLst/>
            <a:cxnLst/>
            <a:rect l="l" t="t" r="r" b="b"/>
            <a:pathLst>
              <a:path w="2224680" h="2224680">
                <a:moveTo>
                  <a:pt x="0" y="0"/>
                </a:moveTo>
                <a:lnTo>
                  <a:pt x="2224680" y="0"/>
                </a:lnTo>
                <a:lnTo>
                  <a:pt x="2224680" y="2224680"/>
                </a:lnTo>
                <a:lnTo>
                  <a:pt x="0" y="22246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23197" y="286773"/>
            <a:ext cx="16886719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Antonio"/>
              </a:rPr>
              <a:t>THE KNOWLEDGE &amp; LIBRARY HUB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21630" y="1846110"/>
            <a:ext cx="12388286" cy="121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Montserrat"/>
              </a:rPr>
              <a:t>This is a </a:t>
            </a:r>
            <a:r>
              <a:rPr lang="en-US" sz="3499">
                <a:solidFill>
                  <a:srgbClr val="000000"/>
                </a:solidFill>
                <a:latin typeface="Montserrat Bold"/>
                <a:cs typeface="Montserrat Bold"/>
              </a:rPr>
              <a:t>single national  gateway</a:t>
            </a:r>
            <a:r>
              <a:rPr lang="en-US" sz="3499">
                <a:solidFill>
                  <a:srgbClr val="000000"/>
                </a:solidFill>
                <a:latin typeface="Montserrat"/>
              </a:rPr>
              <a:t> for all staff and learners in the NHS in England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466314" y="6702666"/>
            <a:ext cx="9813295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Montserrat"/>
              </a:rPr>
              <a:t>To access the </a:t>
            </a:r>
            <a:r>
              <a:rPr lang="en-US" sz="2599" dirty="0">
                <a:solidFill>
                  <a:srgbClr val="000000"/>
                </a:solidFill>
                <a:latin typeface="Montserrat Bold"/>
              </a:rPr>
              <a:t>Hub </a:t>
            </a:r>
            <a:r>
              <a:rPr lang="en-US" sz="2599" dirty="0">
                <a:solidFill>
                  <a:srgbClr val="000000"/>
                </a:solidFill>
                <a:latin typeface="Montserrat"/>
              </a:rPr>
              <a:t>click on the link on the Library webpage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446005" y="5591535"/>
            <a:ext cx="9661041" cy="59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Montserrat"/>
              </a:rPr>
              <a:t>It’s a great place to begin!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46005" y="3719361"/>
            <a:ext cx="9813295" cy="121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Montserrat"/>
              </a:rPr>
              <a:t>It brings together </a:t>
            </a:r>
            <a:r>
              <a:rPr lang="en-US" sz="3499">
                <a:solidFill>
                  <a:srgbClr val="000000"/>
                </a:solidFill>
                <a:latin typeface="Montserrat Bold"/>
              </a:rPr>
              <a:t>ebooks</a:t>
            </a:r>
            <a:r>
              <a:rPr lang="en-US" sz="3499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499">
                <a:solidFill>
                  <a:srgbClr val="000000"/>
                </a:solidFill>
                <a:latin typeface="Montserrat Bold"/>
              </a:rPr>
              <a:t>journal articles</a:t>
            </a:r>
            <a:r>
              <a:rPr lang="en-US" sz="3499">
                <a:solidFill>
                  <a:srgbClr val="000000"/>
                </a:solidFill>
                <a:latin typeface="Montserrat"/>
              </a:rPr>
              <a:t> and much more into a </a:t>
            </a:r>
            <a:r>
              <a:rPr lang="en-US" sz="3499">
                <a:solidFill>
                  <a:srgbClr val="000000"/>
                </a:solidFill>
                <a:latin typeface="Montserrat Bold"/>
              </a:rPr>
              <a:t>single search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98410" y="5233276"/>
            <a:ext cx="3534301" cy="151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FFFFFF"/>
                </a:solidFill>
                <a:latin typeface="Montserrat Bold"/>
              </a:rPr>
              <a:t>The Library offers training on using the Hub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98410" y="7093826"/>
            <a:ext cx="3534301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Montserrat Bold"/>
              </a:rPr>
              <a:t>Please contact us for help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383781" y="8745796"/>
            <a:ext cx="3286522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Or </a:t>
            </a:r>
            <a:r>
              <a:rPr lang="en-US" sz="2499">
                <a:solidFill>
                  <a:srgbClr val="000000"/>
                </a:solidFill>
                <a:latin typeface="Montserrat Bold"/>
              </a:rPr>
              <a:t>scan </a:t>
            </a:r>
            <a:r>
              <a:rPr lang="en-US" sz="2499">
                <a:solidFill>
                  <a:srgbClr val="000000"/>
                </a:solidFill>
                <a:latin typeface="Montserrat"/>
              </a:rPr>
              <a:t>the QR code for access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9474"/>
            <a:ext cx="18288000" cy="1186498"/>
            <a:chOff x="0" y="0"/>
            <a:chExt cx="8887474" cy="5766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87474" cy="576606"/>
            </a:xfrm>
            <a:custGeom>
              <a:avLst/>
              <a:gdLst/>
              <a:ahLst/>
              <a:cxnLst/>
              <a:rect l="l" t="t" r="r" b="b"/>
              <a:pathLst>
                <a:path w="8887474" h="576606">
                  <a:moveTo>
                    <a:pt x="0" y="0"/>
                  </a:moveTo>
                  <a:lnTo>
                    <a:pt x="8887474" y="0"/>
                  </a:lnTo>
                  <a:lnTo>
                    <a:pt x="8887474" y="576606"/>
                  </a:lnTo>
                  <a:lnTo>
                    <a:pt x="0" y="576606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745700" cy="10287000"/>
            <a:chOff x="0" y="0"/>
            <a:chExt cx="2327600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43636" r="43636"/>
            <a:stretch>
              <a:fillRect/>
            </a:stretch>
          </p:blipFill>
          <p:spPr>
            <a:xfrm>
              <a:off x="0" y="0"/>
              <a:ext cx="2327600" cy="13716000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80252" y="345080"/>
            <a:ext cx="1492890" cy="1492884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405082" y="4258971"/>
            <a:ext cx="2039643" cy="3235295"/>
          </a:xfrm>
          <a:custGeom>
            <a:avLst/>
            <a:gdLst/>
            <a:ahLst/>
            <a:cxnLst/>
            <a:rect l="l" t="t" r="r" b="b"/>
            <a:pathLst>
              <a:path w="2039643" h="3235295">
                <a:moveTo>
                  <a:pt x="0" y="0"/>
                </a:moveTo>
                <a:lnTo>
                  <a:pt x="2039643" y="0"/>
                </a:lnTo>
                <a:lnTo>
                  <a:pt x="2039643" y="3235295"/>
                </a:lnTo>
                <a:lnTo>
                  <a:pt x="0" y="32352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996766" y="3502571"/>
            <a:ext cx="3260898" cy="1512801"/>
            <a:chOff x="0" y="0"/>
            <a:chExt cx="1584708" cy="7351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4708" cy="735180"/>
            </a:xfrm>
            <a:custGeom>
              <a:avLst/>
              <a:gdLst/>
              <a:ahLst/>
              <a:cxnLst/>
              <a:rect l="l" t="t" r="r" b="b"/>
              <a:pathLst>
                <a:path w="1584708" h="735180">
                  <a:moveTo>
                    <a:pt x="0" y="0"/>
                  </a:moveTo>
                  <a:lnTo>
                    <a:pt x="1584708" y="0"/>
                  </a:lnTo>
                  <a:lnTo>
                    <a:pt x="1584708" y="735180"/>
                  </a:lnTo>
                  <a:lnTo>
                    <a:pt x="0" y="735180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216749" y="3734727"/>
            <a:ext cx="7607557" cy="6035483"/>
            <a:chOff x="0" y="0"/>
            <a:chExt cx="3697067" cy="29330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97067" cy="2933081"/>
            </a:xfrm>
            <a:custGeom>
              <a:avLst/>
              <a:gdLst/>
              <a:ahLst/>
              <a:cxnLst/>
              <a:rect l="l" t="t" r="r" b="b"/>
              <a:pathLst>
                <a:path w="3697067" h="2933081">
                  <a:moveTo>
                    <a:pt x="0" y="0"/>
                  </a:moveTo>
                  <a:lnTo>
                    <a:pt x="3697067" y="0"/>
                  </a:lnTo>
                  <a:lnTo>
                    <a:pt x="3697067" y="2933081"/>
                  </a:lnTo>
                  <a:lnTo>
                    <a:pt x="0" y="2933081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sp>
        <p:nvSpPr>
          <p:cNvPr id="13" name="Freeform 13"/>
          <p:cNvSpPr/>
          <p:nvPr/>
        </p:nvSpPr>
        <p:spPr>
          <a:xfrm flipH="1">
            <a:off x="8423429" y="7336723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2120512" y="0"/>
                </a:moveTo>
                <a:lnTo>
                  <a:pt x="0" y="0"/>
                </a:lnTo>
                <a:lnTo>
                  <a:pt x="0" y="2950277"/>
                </a:lnTo>
                <a:lnTo>
                  <a:pt x="2120512" y="2950277"/>
                </a:lnTo>
                <a:lnTo>
                  <a:pt x="212051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5427665" y="8501900"/>
            <a:ext cx="1794101" cy="1512801"/>
            <a:chOff x="0" y="0"/>
            <a:chExt cx="871884" cy="7351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71884" cy="735180"/>
            </a:xfrm>
            <a:custGeom>
              <a:avLst/>
              <a:gdLst/>
              <a:ahLst/>
              <a:cxnLst/>
              <a:rect l="l" t="t" r="r" b="b"/>
              <a:pathLst>
                <a:path w="871884" h="735180">
                  <a:moveTo>
                    <a:pt x="0" y="0"/>
                  </a:moveTo>
                  <a:lnTo>
                    <a:pt x="871884" y="0"/>
                  </a:lnTo>
                  <a:lnTo>
                    <a:pt x="871884" y="735180"/>
                  </a:lnTo>
                  <a:lnTo>
                    <a:pt x="0" y="735180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4936654" y="7767291"/>
            <a:ext cx="2089142" cy="2089142"/>
          </a:xfrm>
          <a:custGeom>
            <a:avLst/>
            <a:gdLst/>
            <a:ahLst/>
            <a:cxnLst/>
            <a:rect l="l" t="t" r="r" b="b"/>
            <a:pathLst>
              <a:path w="2089142" h="2089142">
                <a:moveTo>
                  <a:pt x="0" y="0"/>
                </a:moveTo>
                <a:lnTo>
                  <a:pt x="2089142" y="0"/>
                </a:lnTo>
                <a:lnTo>
                  <a:pt x="2089142" y="2089142"/>
                </a:lnTo>
                <a:lnTo>
                  <a:pt x="0" y="2089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72730" y="301697"/>
            <a:ext cx="11451576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Antonio"/>
              </a:rPr>
              <a:t>HEALTHCARE DATABASES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15276" y="1761764"/>
            <a:ext cx="14809030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Montserrat"/>
              </a:rPr>
              <a:t>The Library provides access to a host of key healthcare databases, from a variety of providers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30081" y="4411086"/>
            <a:ext cx="4880556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 dirty="0">
                <a:solidFill>
                  <a:srgbClr val="000000"/>
                </a:solidFill>
                <a:latin typeface="Montserrat"/>
              </a:rPr>
              <a:t>To access the databases, click on the </a:t>
            </a:r>
            <a:r>
              <a:rPr lang="en-US" sz="2599" dirty="0">
                <a:solidFill>
                  <a:srgbClr val="000000"/>
                </a:solidFill>
                <a:latin typeface="Montserrat Bold"/>
              </a:rPr>
              <a:t>SEARCH HEALTHCARE DATABASES</a:t>
            </a:r>
            <a:r>
              <a:rPr lang="en-US" sz="25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599" dirty="0">
                <a:solidFill>
                  <a:srgbClr val="000000"/>
                </a:solidFill>
                <a:latin typeface="Montserrat"/>
              </a:rPr>
              <a:t>link on the Library webpage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98518" y="4068084"/>
            <a:ext cx="4169365" cy="49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6"/>
              </a:lnSpc>
            </a:pPr>
            <a:r>
              <a:rPr lang="en-US" sz="3497">
                <a:solidFill>
                  <a:srgbClr val="FFFFFF"/>
                </a:solidFill>
                <a:latin typeface="Montserrat Bold"/>
              </a:rPr>
              <a:t>Medline</a:t>
            </a:r>
          </a:p>
          <a:p>
            <a:pPr algn="ctr">
              <a:lnSpc>
                <a:spcPts val="4896"/>
              </a:lnSpc>
            </a:pPr>
            <a:r>
              <a:rPr lang="en-US" sz="3497">
                <a:solidFill>
                  <a:srgbClr val="FFFFFF"/>
                </a:solidFill>
                <a:latin typeface="Montserrat Bold"/>
              </a:rPr>
              <a:t>CINAHL</a:t>
            </a:r>
          </a:p>
          <a:p>
            <a:pPr algn="ctr">
              <a:lnSpc>
                <a:spcPts val="4896"/>
              </a:lnSpc>
            </a:pPr>
            <a:r>
              <a:rPr lang="en-US" sz="3497">
                <a:solidFill>
                  <a:srgbClr val="FFFFFF"/>
                </a:solidFill>
                <a:latin typeface="Montserrat Bold"/>
              </a:rPr>
              <a:t>Embase</a:t>
            </a:r>
          </a:p>
          <a:p>
            <a:pPr algn="ctr">
              <a:lnSpc>
                <a:spcPts val="4896"/>
              </a:lnSpc>
            </a:pPr>
            <a:r>
              <a:rPr lang="en-US" sz="3497">
                <a:solidFill>
                  <a:srgbClr val="FFFFFF"/>
                </a:solidFill>
                <a:latin typeface="Montserrat Bold"/>
              </a:rPr>
              <a:t>AMED</a:t>
            </a:r>
          </a:p>
          <a:p>
            <a:pPr algn="ctr">
              <a:lnSpc>
                <a:spcPts val="4896"/>
              </a:lnSpc>
            </a:pPr>
            <a:r>
              <a:rPr lang="en-US" sz="3497">
                <a:solidFill>
                  <a:srgbClr val="FFFFFF"/>
                </a:solidFill>
                <a:latin typeface="Montserrat Bold"/>
              </a:rPr>
              <a:t>PsychInfo</a:t>
            </a:r>
          </a:p>
          <a:p>
            <a:pPr algn="ctr">
              <a:lnSpc>
                <a:spcPts val="4896"/>
              </a:lnSpc>
            </a:pPr>
            <a:r>
              <a:rPr lang="en-US" sz="3497">
                <a:solidFill>
                  <a:srgbClr val="FFFFFF"/>
                </a:solidFill>
                <a:latin typeface="Montserrat Bold"/>
              </a:rPr>
              <a:t>BNI</a:t>
            </a:r>
          </a:p>
          <a:p>
            <a:pPr algn="ctr">
              <a:lnSpc>
                <a:spcPts val="4896"/>
              </a:lnSpc>
            </a:pPr>
            <a:r>
              <a:rPr lang="en-US" sz="3497">
                <a:solidFill>
                  <a:srgbClr val="FFFFFF"/>
                </a:solidFill>
                <a:latin typeface="Montserrat Bold"/>
              </a:rPr>
              <a:t>Cochrane Library</a:t>
            </a:r>
          </a:p>
          <a:p>
            <a:pPr algn="ctr">
              <a:lnSpc>
                <a:spcPts val="4896"/>
              </a:lnSpc>
            </a:pPr>
            <a:r>
              <a:rPr lang="en-US" sz="3497">
                <a:solidFill>
                  <a:srgbClr val="FFFFFF"/>
                </a:solidFill>
                <a:latin typeface="Montserrat Bold"/>
              </a:rPr>
              <a:t>HMIC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712454" y="9229725"/>
            <a:ext cx="6941493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FFFFFF"/>
                </a:solidFill>
                <a:latin typeface="Montserrat Medium"/>
              </a:rPr>
              <a:t>Citations, Abstracts and Full-Text articles are available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579943" y="7896860"/>
            <a:ext cx="2044839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Montserrat"/>
              </a:rPr>
              <a:t>Or </a:t>
            </a:r>
            <a:r>
              <a:rPr lang="en-US" sz="2599">
                <a:solidFill>
                  <a:srgbClr val="000000"/>
                </a:solidFill>
                <a:latin typeface="Montserrat Bold"/>
              </a:rPr>
              <a:t>scan </a:t>
            </a:r>
            <a:r>
              <a:rPr lang="en-US" sz="2599">
                <a:solidFill>
                  <a:srgbClr val="000000"/>
                </a:solidFill>
                <a:latin typeface="Montserrat"/>
              </a:rPr>
              <a:t>here for access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0162" y="326106"/>
            <a:ext cx="18448162" cy="1054808"/>
            <a:chOff x="0" y="0"/>
            <a:chExt cx="10363484" cy="5925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63484" cy="592552"/>
            </a:xfrm>
            <a:custGeom>
              <a:avLst/>
              <a:gdLst/>
              <a:ahLst/>
              <a:cxnLst/>
              <a:rect l="l" t="t" r="r" b="b"/>
              <a:pathLst>
                <a:path w="10363484" h="592552">
                  <a:moveTo>
                    <a:pt x="0" y="0"/>
                  </a:moveTo>
                  <a:lnTo>
                    <a:pt x="10363484" y="0"/>
                  </a:lnTo>
                  <a:lnTo>
                    <a:pt x="10363484" y="592552"/>
                  </a:lnTo>
                  <a:lnTo>
                    <a:pt x="0" y="59255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063919" y="6064177"/>
            <a:ext cx="2950147" cy="3537246"/>
            <a:chOff x="0" y="0"/>
            <a:chExt cx="1657282" cy="19870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57282" cy="1987092"/>
            </a:xfrm>
            <a:custGeom>
              <a:avLst/>
              <a:gdLst/>
              <a:ahLst/>
              <a:cxnLst/>
              <a:rect l="l" t="t" r="r" b="b"/>
              <a:pathLst>
                <a:path w="1657282" h="1987092">
                  <a:moveTo>
                    <a:pt x="0" y="0"/>
                  </a:moveTo>
                  <a:lnTo>
                    <a:pt x="1657282" y="0"/>
                  </a:lnTo>
                  <a:lnTo>
                    <a:pt x="1657282" y="1987092"/>
                  </a:lnTo>
                  <a:lnTo>
                    <a:pt x="0" y="1987092"/>
                  </a:lnTo>
                  <a:close/>
                </a:path>
              </a:pathLst>
            </a:custGeom>
            <a:solidFill>
              <a:srgbClr val="58406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4422" y="3590619"/>
            <a:ext cx="10586420" cy="5743881"/>
            <a:chOff x="0" y="0"/>
            <a:chExt cx="5405898" cy="29330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5898" cy="2933081"/>
            </a:xfrm>
            <a:custGeom>
              <a:avLst/>
              <a:gdLst/>
              <a:ahLst/>
              <a:cxnLst/>
              <a:rect l="l" t="t" r="r" b="b"/>
              <a:pathLst>
                <a:path w="5405898" h="2933081">
                  <a:moveTo>
                    <a:pt x="0" y="0"/>
                  </a:moveTo>
                  <a:lnTo>
                    <a:pt x="5405898" y="0"/>
                  </a:lnTo>
                  <a:lnTo>
                    <a:pt x="5405898" y="2933081"/>
                  </a:lnTo>
                  <a:lnTo>
                    <a:pt x="0" y="2933081"/>
                  </a:lnTo>
                  <a:close/>
                </a:path>
              </a:pathLst>
            </a:custGeom>
            <a:solidFill>
              <a:srgbClr val="B0A6B2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542300" y="0"/>
            <a:ext cx="1745700" cy="10287000"/>
            <a:chOff x="0" y="0"/>
            <a:chExt cx="2327600" cy="1371600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45023" r="32349"/>
            <a:stretch>
              <a:fillRect/>
            </a:stretch>
          </p:blipFill>
          <p:spPr>
            <a:xfrm>
              <a:off x="0" y="0"/>
              <a:ext cx="2327600" cy="13716000"/>
            </a:xfrm>
            <a:prstGeom prst="rect">
              <a:avLst/>
            </a:prstGeom>
          </p:spPr>
        </p:pic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5894063" y="7952446"/>
            <a:ext cx="2161360" cy="216135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405834" y="7336723"/>
            <a:ext cx="2120511" cy="2950277"/>
          </a:xfrm>
          <a:custGeom>
            <a:avLst/>
            <a:gdLst/>
            <a:ahLst/>
            <a:cxnLst/>
            <a:rect l="l" t="t" r="r" b="b"/>
            <a:pathLst>
              <a:path w="2120511" h="2950277">
                <a:moveTo>
                  <a:pt x="0" y="0"/>
                </a:moveTo>
                <a:lnTo>
                  <a:pt x="2120512" y="0"/>
                </a:lnTo>
                <a:lnTo>
                  <a:pt x="2120512" y="2950277"/>
                </a:lnTo>
                <a:lnTo>
                  <a:pt x="0" y="2950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54422" y="260738"/>
            <a:ext cx="13882761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</a:pPr>
            <a:r>
              <a:rPr lang="en-US" sz="6199">
                <a:solidFill>
                  <a:srgbClr val="FFFFFF"/>
                </a:solidFill>
                <a:latin typeface="Antonio"/>
              </a:rPr>
              <a:t>MORE ONLINE RESOURCES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4422" y="1791077"/>
            <a:ext cx="15239641" cy="13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Montserrat"/>
              </a:rPr>
              <a:t>As well as databases, we offer a large selection of other online resources including...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66875" y="3881030"/>
            <a:ext cx="7761515" cy="391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6"/>
              </a:lnSpc>
            </a:pPr>
            <a:r>
              <a:rPr lang="en-US" sz="3747">
                <a:solidFill>
                  <a:srgbClr val="FFFFFF"/>
                </a:solidFill>
                <a:latin typeface="Montserrat Bold"/>
              </a:rPr>
              <a:t>DynaMed</a:t>
            </a:r>
          </a:p>
          <a:p>
            <a:pPr algn="ctr">
              <a:lnSpc>
                <a:spcPts val="5246"/>
              </a:lnSpc>
            </a:pPr>
            <a:r>
              <a:rPr lang="en-US" sz="3747">
                <a:solidFill>
                  <a:srgbClr val="FFFFFF"/>
                </a:solidFill>
                <a:latin typeface="Montserrat Bold"/>
              </a:rPr>
              <a:t>Dynamic Health</a:t>
            </a:r>
          </a:p>
          <a:p>
            <a:pPr algn="ctr">
              <a:lnSpc>
                <a:spcPts val="5246"/>
              </a:lnSpc>
            </a:pPr>
            <a:r>
              <a:rPr lang="en-US" sz="3747">
                <a:solidFill>
                  <a:srgbClr val="FFFFFF"/>
                </a:solidFill>
                <a:latin typeface="Montserrat Bold"/>
              </a:rPr>
              <a:t>BMJ Best Practice</a:t>
            </a:r>
          </a:p>
          <a:p>
            <a:pPr algn="ctr">
              <a:lnSpc>
                <a:spcPts val="5246"/>
              </a:lnSpc>
            </a:pPr>
            <a:r>
              <a:rPr lang="en-US" sz="3747">
                <a:solidFill>
                  <a:srgbClr val="FFFFFF"/>
                </a:solidFill>
                <a:latin typeface="Montserrat Bold"/>
              </a:rPr>
              <a:t>BNF</a:t>
            </a:r>
          </a:p>
          <a:p>
            <a:pPr algn="ctr">
              <a:lnSpc>
                <a:spcPts val="5246"/>
              </a:lnSpc>
            </a:pPr>
            <a:r>
              <a:rPr lang="en-US" sz="3747">
                <a:solidFill>
                  <a:srgbClr val="FFFFFF"/>
                </a:solidFill>
                <a:latin typeface="Montserrat Bold"/>
              </a:rPr>
              <a:t>Anatomy TV</a:t>
            </a:r>
          </a:p>
          <a:p>
            <a:pPr algn="ctr">
              <a:lnSpc>
                <a:spcPts val="5246"/>
              </a:lnSpc>
            </a:pPr>
            <a:r>
              <a:rPr lang="en-US" sz="3747">
                <a:solidFill>
                  <a:srgbClr val="FFFFFF"/>
                </a:solidFill>
                <a:latin typeface="Montserrat Bold"/>
              </a:rPr>
              <a:t>The Royal Marsden Procedures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49854" y="8340056"/>
            <a:ext cx="2395556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Montserrat"/>
              </a:rPr>
              <a:t>and more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01413" y="6221061"/>
            <a:ext cx="3101002" cy="245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Montserrat"/>
              </a:rPr>
              <a:t>You will need your NHS Athens account to access all online resources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759</Words>
  <Application>Microsoft Office PowerPoint</Application>
  <PresentationFormat>Custom</PresentationFormat>
  <Paragraphs>122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Montserrat Medium</vt:lpstr>
      <vt:lpstr>Montserrat Bold</vt:lpstr>
      <vt:lpstr>Montserrat</vt:lpstr>
      <vt:lpstr>Montserrat Italics</vt:lpstr>
      <vt:lpstr>Antonio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Induction</dc:title>
  <dc:creator>Burns, Stephanie</dc:creator>
  <cp:lastModifiedBy>Burns, Stephanie</cp:lastModifiedBy>
  <cp:revision>3</cp:revision>
  <dcterms:created xsi:type="dcterms:W3CDTF">2006-08-16T00:00:00Z</dcterms:created>
  <dcterms:modified xsi:type="dcterms:W3CDTF">2023-11-07T12:26:44Z</dcterms:modified>
  <dc:identifier>DAFq3JLOyHY</dc:identifier>
</cp:coreProperties>
</file>